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386" r:id="rId2"/>
    <p:sldId id="422" r:id="rId3"/>
    <p:sldId id="413" r:id="rId4"/>
    <p:sldId id="344" r:id="rId5"/>
    <p:sldId id="416" r:id="rId6"/>
    <p:sldId id="425" r:id="rId7"/>
    <p:sldId id="447" r:id="rId8"/>
    <p:sldId id="449" r:id="rId9"/>
    <p:sldId id="438" r:id="rId10"/>
    <p:sldId id="439" r:id="rId11"/>
    <p:sldId id="440" r:id="rId12"/>
    <p:sldId id="441" r:id="rId13"/>
    <p:sldId id="448" r:id="rId14"/>
    <p:sldId id="450" r:id="rId15"/>
    <p:sldId id="436" r:id="rId16"/>
    <p:sldId id="427" r:id="rId17"/>
    <p:sldId id="428" r:id="rId18"/>
    <p:sldId id="429" r:id="rId19"/>
    <p:sldId id="451" r:id="rId20"/>
    <p:sldId id="452" r:id="rId21"/>
    <p:sldId id="454" r:id="rId22"/>
    <p:sldId id="455" r:id="rId23"/>
    <p:sldId id="443" r:id="rId24"/>
    <p:sldId id="444" r:id="rId25"/>
    <p:sldId id="445" r:id="rId26"/>
    <p:sldId id="456" r:id="rId27"/>
    <p:sldId id="457" r:id="rId28"/>
    <p:sldId id="462" r:id="rId29"/>
    <p:sldId id="460" r:id="rId30"/>
    <p:sldId id="461" r:id="rId31"/>
    <p:sldId id="459" r:id="rId32"/>
    <p:sldId id="463" r:id="rId33"/>
    <p:sldId id="46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0000"/>
    <a:srgbClr val="0F6B3F"/>
    <a:srgbClr val="78ECB5"/>
    <a:srgbClr val="A390D4"/>
    <a:srgbClr val="FFCC00"/>
    <a:srgbClr val="FFFFFF"/>
    <a:srgbClr val="CE2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2" d="100"/>
          <a:sy n="102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013AD-86FB-4D62-85AD-4BE63A070D05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5F47D5-BD7A-42AC-AFA8-CE365521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099E-3FCA-4975-B75A-D9A8A68913FB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DBBB-D7B8-4CC0-9F4C-7358AD0BA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538B-2429-4BC1-9E6F-CBD0B82FFB37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3348-5661-4FBD-AD68-0776E4A90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1B87-66A3-4508-A74C-0ADA1ADBCF88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0D09-43E2-4FA0-82B8-E59E62BCD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15A3-0895-4412-807D-B1DF7F5BCD77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72AF-977E-402B-B38F-460E6AD1D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936396-598D-4BB6-BC0B-4BF99038746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21524B-4976-4983-AABC-950642DD6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6E5A-5FE7-4F41-943F-9739B4581B43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D6F5-1B00-4DEE-A72A-0A4E3E07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CBF9B-648F-44A1-84FF-AA0D26171D9F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4604EC-1C9D-4A26-8098-159CE8C1D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2DD87-6679-41D9-9435-994668518E3D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F3D34-13E7-47DF-9E8F-E29A92F74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075EF-DF56-4B83-9FB6-8FD43B8687EE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35FA65-3ED5-40EC-B0A4-2C3459563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03F0-2D83-441C-B7CC-A07EAC8B1F34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C5E0-EBA5-49CF-8AB8-B04140F7B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12BAA98-5568-4C9F-98CD-BD26CFC8E218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6B173AD-BA8D-4B60-B1C6-3F4CE6201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61" r:id="rId4"/>
    <p:sldLayoutId id="2147483757" r:id="rId5"/>
    <p:sldLayoutId id="2147483762" r:id="rId6"/>
    <p:sldLayoutId id="2147483763" r:id="rId7"/>
    <p:sldLayoutId id="2147483764" r:id="rId8"/>
    <p:sldLayoutId id="2147483756" r:id="rId9"/>
    <p:sldLayoutId id="2147483755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pmsorlraion.ucoz.net/distobuch.pdf" TargetMode="External"/><Relationship Id="rId2" Type="http://schemas.openxmlformats.org/officeDocument/2006/relationships/hyperlink" Target="http://ppmsorlraion.ucoz.net/bespokoistvo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hyperlink" Target="http://ppmsorlraion.ucoz.net/stres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1475656" y="1124744"/>
            <a:ext cx="7500069" cy="5976664"/>
          </a:xfrm>
        </p:spPr>
        <p:txBody>
          <a:bodyPr/>
          <a:lstStyle/>
          <a:p>
            <a:pPr>
              <a:buNone/>
            </a:pPr>
            <a:r>
              <a:rPr lang="ru-RU" sz="4500" b="1" dirty="0" smtClean="0">
                <a:solidFill>
                  <a:srgbClr val="CE28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ru-RU" sz="4500" b="1" dirty="0" smtClean="0">
                <a:solidFill>
                  <a:srgbClr val="CE28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безопасность в образовательной среде</a:t>
            </a:r>
            <a:r>
              <a:rPr lang="ru-RU" sz="4500" b="1" dirty="0" smtClean="0">
                <a:solidFill>
                  <a:srgbClr val="CE28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421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/>
              <a:t>Касьянова Г.П.</a:t>
            </a:r>
          </a:p>
          <a:p>
            <a:pPr algn="r">
              <a:buNone/>
            </a:pPr>
            <a:r>
              <a:rPr lang="ru-RU" sz="3600" i="1" dirty="0" smtClean="0"/>
              <a:t>    </a:t>
            </a:r>
            <a:r>
              <a:rPr lang="ru-RU" sz="2000" i="1" dirty="0" smtClean="0"/>
              <a:t>директор МБУ «Образовательный центр психолого-педагогической, медицинской и социальной помощи Орловского района»</a:t>
            </a:r>
            <a:endParaRPr lang="ru-RU" sz="2000" b="1" dirty="0" smtClean="0">
              <a:solidFill>
                <a:srgbClr val="421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Орел  2021 г.                                                          </a:t>
            </a:r>
            <a:endParaRPr lang="ru-RU" sz="2800" b="1" dirty="0" smtClean="0">
              <a:solidFill>
                <a:srgbClr val="CE28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733256"/>
            <a:ext cx="173422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124744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/>
              <a:t>Работа специалистов ППМС-центра по обеспечению психологической безопасности в ОУ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000" dirty="0" smtClean="0"/>
              <a:t>Разработка методических рекомендаций:</a:t>
            </a:r>
            <a:endParaRPr lang="ru-RU" sz="2000" dirty="0"/>
          </a:p>
          <a:p>
            <a:r>
              <a:rPr lang="ru-RU" sz="2000" dirty="0">
                <a:hlinkClick r:id="rId2"/>
              </a:rPr>
              <a:t>Рекомендации для подростков, испытывающих беспокойство из-за </a:t>
            </a:r>
            <a:r>
              <a:rPr lang="ru-RU" sz="2000" dirty="0" err="1">
                <a:hlinkClick r:id="rId2"/>
              </a:rPr>
              <a:t>коронавируса</a:t>
            </a:r>
            <a:endParaRPr lang="ru-RU" sz="2000" dirty="0"/>
          </a:p>
          <a:p>
            <a:r>
              <a:rPr lang="ru-RU" sz="2000" dirty="0">
                <a:hlinkClick r:id="rId3"/>
              </a:rPr>
              <a:t>Рекомендации родителям детей, временно находящихся на дистанционном обучении: советы психолога</a:t>
            </a:r>
            <a:endParaRPr lang="ru-RU" sz="2000" dirty="0"/>
          </a:p>
          <a:p>
            <a:r>
              <a:rPr lang="ru-RU" sz="2000" dirty="0" smtClean="0">
                <a:hlinkClick r:id="rId4"/>
              </a:rPr>
              <a:t>Как </a:t>
            </a:r>
            <a:r>
              <a:rPr lang="ru-RU" sz="2000" dirty="0">
                <a:hlinkClick r:id="rId4"/>
              </a:rPr>
              <a:t>родителю помочь ребенку справиться с возможным стрессом при временном нахождении дома: советы детского психолога</a:t>
            </a:r>
            <a:endParaRPr lang="ru-RU" sz="2000" dirty="0"/>
          </a:p>
          <a:p>
            <a:r>
              <a:rPr lang="ru-RU" sz="2000" dirty="0">
                <a:solidFill>
                  <a:srgbClr val="00B050"/>
                </a:solidFill>
              </a:rPr>
              <a:t>Сдача ЕГЭ без </a:t>
            </a:r>
            <a:r>
              <a:rPr lang="ru-RU" sz="2000" dirty="0" smtClean="0">
                <a:solidFill>
                  <a:srgbClr val="00B050"/>
                </a:solidFill>
              </a:rPr>
              <a:t>стресса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Адаптация ребенка к школе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Психолого-педагогическое сопровождение ребенка с ОВЗ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Профилактика </a:t>
            </a:r>
            <a:r>
              <a:rPr lang="ru-RU" sz="2400" dirty="0" err="1" smtClean="0">
                <a:solidFill>
                  <a:srgbClr val="00B050"/>
                </a:solidFill>
              </a:rPr>
              <a:t>буллинга</a:t>
            </a:r>
            <a:r>
              <a:rPr lang="ru-RU" sz="2400" dirty="0" smtClean="0">
                <a:solidFill>
                  <a:srgbClr val="00B050"/>
                </a:solidFill>
              </a:rPr>
              <a:t> и </a:t>
            </a:r>
            <a:r>
              <a:rPr lang="ru-RU" sz="2400" dirty="0" err="1" smtClean="0">
                <a:solidFill>
                  <a:srgbClr val="00B050"/>
                </a:solidFill>
              </a:rPr>
              <a:t>скулшутинга</a:t>
            </a:r>
            <a:r>
              <a:rPr lang="ru-RU" sz="2400" dirty="0" smtClean="0">
                <a:solidFill>
                  <a:srgbClr val="00B050"/>
                </a:solidFill>
              </a:rPr>
              <a:t> и т.д.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Профилактика </a:t>
            </a:r>
            <a:r>
              <a:rPr lang="ru-RU" sz="2400" dirty="0" err="1" smtClean="0">
                <a:solidFill>
                  <a:srgbClr val="00B050"/>
                </a:solidFill>
              </a:rPr>
              <a:t>девиантного</a:t>
            </a:r>
            <a:r>
              <a:rPr lang="ru-RU" sz="2400" dirty="0" smtClean="0">
                <a:solidFill>
                  <a:srgbClr val="00B050"/>
                </a:solidFill>
              </a:rPr>
              <a:t> поведения подростков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/>
              <a:t>Работа специалистов ППМС-центра по обеспечению психологической безопасности в ОУ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827584" y="1052737"/>
            <a:ext cx="8003406" cy="5064504"/>
          </a:xfrm>
        </p:spPr>
        <p:txBody>
          <a:bodyPr/>
          <a:lstStyle/>
          <a:p>
            <a:r>
              <a:rPr lang="ru-RU" sz="2800" dirty="0" smtClean="0"/>
              <a:t>Проводится </a:t>
            </a:r>
            <a:r>
              <a:rPr lang="ru-RU" sz="2800" dirty="0"/>
              <a:t>консультирование </a:t>
            </a:r>
            <a:r>
              <a:rPr lang="ru-RU" sz="2800" dirty="0" smtClean="0"/>
              <a:t>родителей/  законных представителей, педагогических работников и специалистов сопричастных организаций </a:t>
            </a:r>
            <a:r>
              <a:rPr lang="ru-RU" sz="2000" dirty="0" smtClean="0"/>
              <a:t>(за год 898  человек)</a:t>
            </a:r>
          </a:p>
          <a:p>
            <a:r>
              <a:rPr lang="ru-RU" sz="2800" dirty="0" smtClean="0"/>
              <a:t>Осуществляется консультативная </a:t>
            </a:r>
            <a:r>
              <a:rPr lang="ru-RU" sz="2800" dirty="0"/>
              <a:t>помощь, направленная на  повышение самооценки, формирование здорового образа жизни, построение жизненной перспективы, </a:t>
            </a:r>
            <a:r>
              <a:rPr lang="ru-RU" sz="2800" dirty="0" err="1"/>
              <a:t>саморегуляции</a:t>
            </a:r>
            <a:r>
              <a:rPr lang="ru-RU" sz="2800" dirty="0"/>
              <a:t> эмоционального состояния, обучение методам эффективной коммуникации, повышение уровня ответственности за свое поведение.</a:t>
            </a:r>
          </a:p>
          <a:p>
            <a:r>
              <a:rPr lang="ru-RU" sz="2000" dirty="0" smtClean="0"/>
              <a:t>(за год 37  подростков индивидуально)</a:t>
            </a:r>
            <a:endParaRPr lang="ru-RU" sz="2000" dirty="0"/>
          </a:p>
          <a:p>
            <a:endParaRPr lang="ru-RU" sz="24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9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/>
              <a:t>Работа специалистов ППМС-центра по обеспечению психологической безопасности в ОУ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800" dirty="0"/>
              <a:t>Обучение граждан, желающих взять ребенка на воспитание в семью. </a:t>
            </a:r>
            <a:endParaRPr lang="ru-RU" sz="2800" dirty="0" smtClean="0"/>
          </a:p>
          <a:p>
            <a:r>
              <a:rPr lang="ru-RU" sz="2800" dirty="0"/>
              <a:t>П</a:t>
            </a:r>
            <a:r>
              <a:rPr lang="ru-RU" sz="2800" dirty="0" smtClean="0"/>
              <a:t>рофилактическая </a:t>
            </a:r>
            <a:r>
              <a:rPr lang="ru-RU" sz="2800" dirty="0"/>
              <a:t>работа по предупреждению жестокого обращения с ребенком проводится во время </a:t>
            </a:r>
            <a:r>
              <a:rPr lang="ru-RU" sz="2800" dirty="0" smtClean="0"/>
              <a:t>обучения. Проводятся </a:t>
            </a:r>
            <a:r>
              <a:rPr lang="ru-RU" sz="2800" dirty="0"/>
              <a:t>лекции, практические занятия по темам: «Жестокое обращение с ребенком, его последствия», «Методы дисциплинарных воздействий на ребенка»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(10 кандидатов) </a:t>
            </a:r>
            <a:endParaRPr lang="ru-RU" sz="2800" dirty="0">
              <a:solidFill>
                <a:srgbClr val="00B050"/>
              </a:solidFill>
            </a:endParaRPr>
          </a:p>
          <a:p>
            <a:endParaRPr lang="ru-RU" sz="24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/>
              <a:t>Направления деятельности ППМС-центра по обеспечению психологической безопасности в образовательной среде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000" dirty="0" smtClean="0"/>
              <a:t>Участие в разработке районных профилактических программ -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-Районная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программа по профилактике суицидального поведения  среди учащихся образовательных учреждений Орловского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района 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 люблю тебя, жизнь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!» 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2021-2025 годы.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Районная программа по профилактике жестокого обращения с детьми среди учащихся образовательных учреждений Орловского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района 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Счастливое детство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 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2021-2025 годы.</a:t>
            </a:r>
          </a:p>
          <a:p>
            <a:endParaRPr lang="ru-RU" sz="2800" dirty="0"/>
          </a:p>
          <a:p>
            <a:endParaRPr lang="ru-RU" sz="24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ЧТО ВАЖНО ЗНАТЬ О</a:t>
            </a:r>
            <a:br>
              <a:rPr lang="ru-RU" sz="2400" dirty="0"/>
            </a:br>
            <a:r>
              <a:rPr lang="ru-RU" sz="2400" dirty="0"/>
              <a:t>ПРОБЛЕМЕ?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400" b="1" dirty="0"/>
              <a:t>Педагог не только передает </a:t>
            </a:r>
            <a:r>
              <a:rPr lang="ru-RU" sz="2400" b="1" dirty="0" smtClean="0"/>
              <a:t>знания, но </a:t>
            </a:r>
            <a:r>
              <a:rPr lang="ru-RU" sz="2400" b="1" dirty="0"/>
              <a:t>и формирует личность </a:t>
            </a:r>
            <a:r>
              <a:rPr lang="ru-RU" sz="2400" b="1" dirty="0" smtClean="0"/>
              <a:t>учащегося</a:t>
            </a:r>
          </a:p>
          <a:p>
            <a:r>
              <a:rPr lang="ru-RU" sz="2400" b="1" dirty="0"/>
              <a:t>Существуют субкультуры и </a:t>
            </a:r>
            <a:r>
              <a:rPr lang="ru-RU" sz="2400" b="1" dirty="0" smtClean="0"/>
              <a:t>молодежные движения</a:t>
            </a:r>
            <a:r>
              <a:rPr lang="ru-RU" sz="2400" b="1" dirty="0"/>
              <a:t>, угрожающие </a:t>
            </a:r>
            <a:r>
              <a:rPr lang="ru-RU" sz="2400" b="1" dirty="0" smtClean="0"/>
              <a:t>жизни</a:t>
            </a:r>
          </a:p>
          <a:p>
            <a:r>
              <a:rPr lang="ru-RU" sz="2400" b="1" dirty="0"/>
              <a:t>Учащиеся «группы риска» – </a:t>
            </a:r>
            <a:r>
              <a:rPr lang="ru-RU" sz="2400" b="1" dirty="0" smtClean="0"/>
              <a:t>мишень воздействия </a:t>
            </a:r>
            <a:r>
              <a:rPr lang="ru-RU" sz="2400" b="1" dirty="0"/>
              <a:t>деструктивных </a:t>
            </a:r>
            <a:r>
              <a:rPr lang="ru-RU" sz="2400" b="1" dirty="0" smtClean="0"/>
              <a:t>идеологий</a:t>
            </a:r>
          </a:p>
          <a:p>
            <a:r>
              <a:rPr lang="ru-RU" sz="2400" b="1" dirty="0"/>
              <a:t>Учащихся, подверженных </a:t>
            </a:r>
            <a:r>
              <a:rPr lang="ru-RU" sz="2400" b="1" dirty="0" smtClean="0"/>
              <a:t>деструктивному влиянию</a:t>
            </a:r>
            <a:r>
              <a:rPr lang="ru-RU" sz="2400" b="1" dirty="0"/>
              <a:t>, можно определить с </a:t>
            </a:r>
            <a:r>
              <a:rPr lang="ru-RU" sz="2400" b="1" dirty="0" smtClean="0"/>
              <a:t>помощью особых </a:t>
            </a:r>
            <a:r>
              <a:rPr lang="ru-RU" sz="2400" b="1" dirty="0"/>
              <a:t>наглядно наблюдаемых </a:t>
            </a:r>
            <a:r>
              <a:rPr lang="ru-RU" sz="2400" b="1" dirty="0" smtClean="0"/>
              <a:t>маркеров</a:t>
            </a:r>
          </a:p>
          <a:p>
            <a:r>
              <a:rPr lang="ru-RU" sz="2400" b="1" dirty="0"/>
              <a:t>Опасные последствия негативных </a:t>
            </a:r>
            <a:r>
              <a:rPr lang="ru-RU" sz="2400" b="1" dirty="0" smtClean="0"/>
              <a:t>изменений личности </a:t>
            </a:r>
            <a:r>
              <a:rPr lang="ru-RU" sz="2400" b="1" dirty="0"/>
              <a:t>учащихся можно </a:t>
            </a:r>
            <a:r>
              <a:rPr lang="ru-RU" sz="2400" b="1" dirty="0" smtClean="0"/>
              <a:t>предотвратить</a:t>
            </a:r>
          </a:p>
          <a:p>
            <a:r>
              <a:rPr lang="ru-RU" sz="2800" b="1" dirty="0"/>
              <a:t>Маркеры рассматриваются в системе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8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Маркеры увлечения учащихся суицидальными практиками</a:t>
            </a:r>
          </a:p>
          <a:p>
            <a:r>
              <a:rPr lang="ru-RU" sz="2800" dirty="0"/>
              <a:t>Маркеры увлечения учащихся субкультурой «</a:t>
            </a:r>
            <a:r>
              <a:rPr lang="ru-RU" sz="2800" dirty="0" err="1"/>
              <a:t>колумбайн</a:t>
            </a:r>
            <a:r>
              <a:rPr lang="ru-RU" sz="2800" dirty="0" smtClean="0"/>
              <a:t>» (</a:t>
            </a:r>
            <a:r>
              <a:rPr lang="ru-RU" sz="2800" dirty="0" err="1"/>
              <a:t>скулшутинг</a:t>
            </a:r>
            <a:r>
              <a:rPr lang="ru-RU" sz="2800" dirty="0"/>
              <a:t>)</a:t>
            </a:r>
          </a:p>
          <a:p>
            <a:r>
              <a:rPr lang="ru-RU" sz="2800" dirty="0" smtClean="0"/>
              <a:t>Маркеры </a:t>
            </a:r>
            <a:r>
              <a:rPr lang="ru-RU" sz="2800" dirty="0"/>
              <a:t>увлечения учащихся ультраправой идеологией</a:t>
            </a:r>
          </a:p>
          <a:p>
            <a:r>
              <a:rPr lang="ru-RU" sz="2800" dirty="0" smtClean="0"/>
              <a:t>Маркеры </a:t>
            </a:r>
            <a:r>
              <a:rPr lang="ru-RU" sz="2800" dirty="0"/>
              <a:t>увлечения учащихся идеологией </a:t>
            </a:r>
            <a:r>
              <a:rPr lang="ru-RU" sz="2800" dirty="0" smtClean="0"/>
              <a:t>радикальных религиозных </a:t>
            </a:r>
            <a:r>
              <a:rPr lang="ru-RU" sz="2800" dirty="0"/>
              <a:t>организаций</a:t>
            </a:r>
          </a:p>
          <a:p>
            <a:r>
              <a:rPr lang="ru-RU" sz="2800" dirty="0"/>
              <a:t>Маркеры увлечения учащихся субкультурой «</a:t>
            </a:r>
            <a:r>
              <a:rPr lang="ru-RU" sz="2800" dirty="0" err="1"/>
              <a:t>оффников</a:t>
            </a:r>
            <a:r>
              <a:rPr lang="ru-RU" sz="2800" dirty="0"/>
              <a:t>»</a:t>
            </a:r>
          </a:p>
          <a:p>
            <a:endParaRPr lang="ru-RU" sz="24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64203"/>
            <a:ext cx="17287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2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/>
              <a:t>МАРКЕРЫ УВЛЕЧЕНИЯ УЧАЩИХСЯ</a:t>
            </a:r>
            <a:br>
              <a:rPr lang="ru-RU" sz="2400" b="1" dirty="0"/>
            </a:br>
            <a:r>
              <a:rPr lang="ru-RU" sz="2400" b="1" dirty="0"/>
              <a:t>СУИЦИДАЛЬНЫМИ ПРАКТИКАМИ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000" b="1" dirty="0" smtClean="0"/>
              <a:t>ВИЗУАЛЬНЫЕ МАРКЕРЫ</a:t>
            </a:r>
          </a:p>
          <a:p>
            <a:r>
              <a:rPr lang="ru-RU" sz="2000" dirty="0"/>
              <a:t>изменение стиля: преимущественно закрытая одежда (попытка скрыть</a:t>
            </a:r>
          </a:p>
          <a:p>
            <a:r>
              <a:rPr lang="ru-RU" sz="2000" dirty="0"/>
              <a:t>руки);</a:t>
            </a:r>
          </a:p>
          <a:p>
            <a:r>
              <a:rPr lang="ru-RU" sz="2000" dirty="0"/>
              <a:t>порезы на руках, бедрах, ссадины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ВИРТУАЛЬНЫЕ </a:t>
            </a:r>
            <a:r>
              <a:rPr lang="ru-RU" sz="2000" b="1" dirty="0" smtClean="0"/>
              <a:t>МАРКЕРЫ</a:t>
            </a:r>
          </a:p>
          <a:p>
            <a:r>
              <a:rPr lang="ru-RU" sz="2000" dirty="0"/>
              <a:t>публикация депрессивных статусов;</a:t>
            </a:r>
          </a:p>
          <a:p>
            <a:r>
              <a:rPr lang="ru-RU" sz="2000" dirty="0"/>
              <a:t>подписка на сообщества, содержащие </a:t>
            </a:r>
            <a:r>
              <a:rPr lang="ru-RU" sz="2000" dirty="0" err="1"/>
              <a:t>околосуицидальный</a:t>
            </a:r>
            <a:r>
              <a:rPr lang="ru-RU" sz="2000" dirty="0"/>
              <a:t> контент, в</a:t>
            </a:r>
          </a:p>
          <a:p>
            <a:r>
              <a:rPr lang="ru-RU" sz="2000" dirty="0"/>
              <a:t>том числе контент, романтизирующий смерть, одиночество,</a:t>
            </a:r>
          </a:p>
          <a:p>
            <a:r>
              <a:rPr lang="ru-RU" sz="2000" dirty="0"/>
              <a:t>депрессию, самоповреждение (от анорексии до </a:t>
            </a:r>
            <a:r>
              <a:rPr lang="ru-RU" sz="2000" dirty="0" err="1"/>
              <a:t>селфхарма</a:t>
            </a:r>
            <a:r>
              <a:rPr lang="ru-RU" sz="2000" dirty="0"/>
              <a:t>) и др.</a:t>
            </a:r>
            <a:endParaRPr lang="ru-RU" sz="2000" b="1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/>
              <a:t>МАРКЕРЫ УВЛЕЧЕНИЯ УЧАЩИХСЯ</a:t>
            </a:r>
            <a:br>
              <a:rPr lang="ru-RU" sz="2400" b="1" dirty="0"/>
            </a:br>
            <a:r>
              <a:rPr lang="ru-RU" sz="2400" b="1" dirty="0"/>
              <a:t>СУИЦИДАЛЬНЫМИ ПРАКТИКАМИ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1800" b="1" dirty="0"/>
              <a:t>ВЕРБАЛЬНЫЕ </a:t>
            </a:r>
            <a:r>
              <a:rPr lang="ru-RU" sz="1800" b="1" dirty="0" smtClean="0"/>
              <a:t>МАРКЕРЫ</a:t>
            </a:r>
          </a:p>
          <a:p>
            <a:r>
              <a:rPr lang="ru-RU" sz="1800" dirty="0"/>
              <a:t>высказывание желания умереть;</a:t>
            </a:r>
          </a:p>
          <a:p>
            <a:r>
              <a:rPr lang="ru-RU" sz="1800" dirty="0"/>
              <a:t>вербальные угрозы совершить самоубийство;</a:t>
            </a:r>
          </a:p>
          <a:p>
            <a:r>
              <a:rPr lang="ru-RU" sz="1800" dirty="0"/>
              <a:t>позитивная оценка суицидальных практик и др.;</a:t>
            </a:r>
          </a:p>
          <a:p>
            <a:r>
              <a:rPr lang="ru-RU" sz="1800" dirty="0"/>
              <a:t>употребление специфического сленга «</a:t>
            </a:r>
            <a:r>
              <a:rPr lang="ru-RU" sz="1800" dirty="0" err="1"/>
              <a:t>выпилиться</a:t>
            </a:r>
            <a:r>
              <a:rPr lang="ru-RU" sz="1800" dirty="0"/>
              <a:t>», «обнулиться</a:t>
            </a:r>
            <a:r>
              <a:rPr lang="ru-RU" sz="1800" dirty="0" smtClean="0"/>
              <a:t>»,«</a:t>
            </a:r>
            <a:r>
              <a:rPr lang="ru-RU" sz="1800" dirty="0" err="1"/>
              <a:t>самовыпил</a:t>
            </a:r>
            <a:r>
              <a:rPr lang="ru-RU" sz="1800" dirty="0"/>
              <a:t>» и др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ЭМОЦИОНАЛЬНЫЕ </a:t>
            </a:r>
            <a:r>
              <a:rPr lang="ru-RU" sz="1800" b="1" dirty="0" smtClean="0"/>
              <a:t>МАРКЕРЫ</a:t>
            </a:r>
          </a:p>
          <a:p>
            <a:r>
              <a:rPr lang="ru-RU" sz="1800" dirty="0"/>
              <a:t>смена эмоционального поля (жизнерадостный подросток вдруг стал</a:t>
            </a:r>
          </a:p>
          <a:p>
            <a:r>
              <a:rPr lang="ru-RU" sz="1800" dirty="0"/>
              <a:t>замкнутым</a:t>
            </a:r>
            <a:r>
              <a:rPr lang="ru-RU" sz="1800" dirty="0" smtClean="0"/>
              <a:t>).</a:t>
            </a:r>
          </a:p>
          <a:p>
            <a:r>
              <a:rPr lang="ru-RU" sz="1800" b="1" dirty="0"/>
              <a:t>ПОВЕДЕНЧЕСКИЕ МАРКЕРЫ</a:t>
            </a:r>
          </a:p>
          <a:p>
            <a:r>
              <a:rPr lang="ru-RU" sz="1800" dirty="0"/>
              <a:t>закрытость, снижение количества социальных контактов;</a:t>
            </a:r>
          </a:p>
          <a:p>
            <a:r>
              <a:rPr lang="ru-RU" sz="1800" dirty="0"/>
              <a:t>систематические пропуски учебных занятий.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1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672" y="0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/>
              <a:t>МАРКЕРЫ УВЛЕЧЕНИЯ УЧАЩИХСЯ</a:t>
            </a:r>
            <a:br>
              <a:rPr lang="ru-RU" sz="2400" b="1" dirty="0"/>
            </a:br>
            <a:r>
              <a:rPr lang="ru-RU" sz="2400" b="1" dirty="0"/>
              <a:t>СУИЦИДАЛЬНЫМИ ПРАКТИКАМИ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ФАКТОРЫ</a:t>
            </a:r>
          </a:p>
          <a:p>
            <a:r>
              <a:rPr lang="ru-RU" sz="2400" dirty="0"/>
              <a:t>наличие проблем в семье (внутрисемейные конфликты, </a:t>
            </a:r>
            <a:r>
              <a:rPr lang="ru-RU" sz="2400" dirty="0" smtClean="0"/>
              <a:t>развод родителей</a:t>
            </a:r>
            <a:r>
              <a:rPr lang="ru-RU" sz="2400" dirty="0"/>
              <a:t>, смерть одного из близких родственников и др.);</a:t>
            </a:r>
          </a:p>
          <a:p>
            <a:r>
              <a:rPr lang="ru-RU" sz="2400" dirty="0"/>
              <a:t>неразделенная любовь (расставание, чувство «отверженности»);</a:t>
            </a:r>
          </a:p>
          <a:p>
            <a:r>
              <a:rPr lang="ru-RU" sz="2400" dirty="0"/>
              <a:t>в прошлом наличие попыток совершения самоубийства (</a:t>
            </a:r>
            <a:r>
              <a:rPr lang="ru-RU" sz="2400" dirty="0" smtClean="0"/>
              <a:t>суициды близких </a:t>
            </a:r>
            <a:r>
              <a:rPr lang="ru-RU" sz="2400" dirty="0"/>
              <a:t>людей);</a:t>
            </a:r>
          </a:p>
          <a:p>
            <a:r>
              <a:rPr lang="ru-RU" sz="2400" dirty="0"/>
              <a:t>наличие кумира, совершившего самоубийство (</a:t>
            </a:r>
            <a:r>
              <a:rPr lang="ru-RU" sz="2400" dirty="0" err="1"/>
              <a:t>КуртКобейн</a:t>
            </a:r>
            <a:r>
              <a:rPr lang="ru-RU" sz="2400" dirty="0"/>
              <a:t>, </a:t>
            </a:r>
            <a:r>
              <a:rPr lang="ru-RU" sz="2400" dirty="0" err="1"/>
              <a:t>Lil</a:t>
            </a:r>
            <a:r>
              <a:rPr lang="ru-RU" sz="2400" dirty="0"/>
              <a:t> </a:t>
            </a:r>
            <a:r>
              <a:rPr lang="ru-RU" sz="2400" dirty="0" err="1"/>
              <a:t>Peep</a:t>
            </a:r>
            <a:r>
              <a:rPr lang="ru-RU" sz="2400" dirty="0" smtClean="0"/>
              <a:t>, Честер </a:t>
            </a:r>
            <a:r>
              <a:rPr lang="ru-RU" sz="2400" dirty="0" err="1"/>
              <a:t>Беннинктон</a:t>
            </a:r>
            <a:r>
              <a:rPr lang="ru-RU" sz="2400" dirty="0"/>
              <a:t> и др.).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672" y="0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/>
              <a:t>МАРКЕРЫ УВЛЕЧЕНИЯ УЧАЩИХСЯ</a:t>
            </a:r>
            <a:br>
              <a:rPr lang="ru-RU" sz="1800" b="1" dirty="0"/>
            </a:br>
            <a:r>
              <a:rPr lang="ru-RU" sz="1800" b="1" dirty="0"/>
              <a:t>СУБКУЛЬТУРОЙ «КОЛУМБАЙН</a:t>
            </a:r>
            <a:r>
              <a:rPr lang="ru-RU" sz="1800" b="1" dirty="0" smtClean="0"/>
              <a:t>» (</a:t>
            </a:r>
            <a:r>
              <a:rPr lang="ru-RU" sz="2000" b="1" dirty="0" err="1" smtClean="0"/>
              <a:t>скулшутинг</a:t>
            </a:r>
            <a:r>
              <a:rPr lang="ru-RU" sz="1800" b="1" dirty="0" smtClean="0"/>
              <a:t>)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000" b="1" dirty="0"/>
              <a:t>ВИЗУАЛЬНЫЕ МАРКЕРЫ</a:t>
            </a:r>
          </a:p>
          <a:p>
            <a:r>
              <a:rPr lang="ru-RU" sz="2000" dirty="0"/>
              <a:t>изменение стиля одежды: черный длинный плащ, черные штаны </a:t>
            </a:r>
            <a:r>
              <a:rPr lang="ru-RU" sz="2000" dirty="0" smtClean="0"/>
              <a:t>с большим </a:t>
            </a:r>
            <a:r>
              <a:rPr lang="ru-RU" sz="2000" dirty="0"/>
              <a:t>количеством карманов, высокие ботинки;</a:t>
            </a:r>
          </a:p>
          <a:p>
            <a:r>
              <a:rPr lang="ru-RU" sz="2000" dirty="0"/>
              <a:t>белая футболка с характерной надписью («Ярость», «Ненависть</a:t>
            </a:r>
            <a:r>
              <a:rPr lang="ru-RU" sz="2000" dirty="0" smtClean="0"/>
              <a:t>», «</a:t>
            </a:r>
            <a:r>
              <a:rPr lang="ru-RU" sz="2000" dirty="0"/>
              <a:t>Естественный отбор», «KMFDM» как на русском, так и </a:t>
            </a:r>
            <a:r>
              <a:rPr lang="ru-RU" sz="2000" dirty="0" smtClean="0"/>
              <a:t>иностранных языках</a:t>
            </a:r>
            <a:r>
              <a:rPr lang="ru-RU" sz="2000" dirty="0"/>
              <a:t>) и др.</a:t>
            </a:r>
          </a:p>
          <a:p>
            <a:r>
              <a:rPr lang="ru-RU" sz="2000" b="1" dirty="0"/>
              <a:t>ВИРТУАЛЬНЫЕ МАРКЕРЫ</a:t>
            </a:r>
          </a:p>
          <a:p>
            <a:r>
              <a:rPr lang="ru-RU" sz="2000" dirty="0"/>
              <a:t>подписка на сообщества, романтизирующие субкультуру «</a:t>
            </a:r>
            <a:r>
              <a:rPr lang="ru-RU" sz="2000" dirty="0" err="1"/>
              <a:t>колумбайн</a:t>
            </a:r>
            <a:r>
              <a:rPr lang="ru-RU" sz="2000" dirty="0"/>
              <a:t>»;</a:t>
            </a:r>
          </a:p>
          <a:p>
            <a:r>
              <a:rPr lang="ru-RU" sz="2000" dirty="0"/>
              <a:t>публикация визуальных изображение </a:t>
            </a:r>
            <a:r>
              <a:rPr lang="ru-RU" sz="2000" dirty="0" err="1"/>
              <a:t>скулшутеров</a:t>
            </a:r>
            <a:r>
              <a:rPr lang="ru-RU" sz="2000" dirty="0"/>
              <a:t> (Эрика Харриса</a:t>
            </a:r>
            <a:r>
              <a:rPr lang="ru-RU" sz="2000" dirty="0" smtClean="0"/>
              <a:t>, </a:t>
            </a:r>
            <a:r>
              <a:rPr lang="ru-RU" sz="2000" dirty="0" err="1" smtClean="0"/>
              <a:t>Дилана</a:t>
            </a:r>
            <a:r>
              <a:rPr lang="ru-RU" sz="2000" dirty="0" smtClean="0"/>
              <a:t> </a:t>
            </a:r>
            <a:r>
              <a:rPr lang="ru-RU" sz="2000" dirty="0" err="1"/>
              <a:t>Клиболда</a:t>
            </a:r>
            <a:r>
              <a:rPr lang="ru-RU" sz="2000" dirty="0"/>
              <a:t>, Влада </a:t>
            </a:r>
            <a:r>
              <a:rPr lang="ru-RU" sz="2000" dirty="0" err="1"/>
              <a:t>Рослякова</a:t>
            </a:r>
            <a:r>
              <a:rPr lang="ru-RU" sz="2000" dirty="0"/>
              <a:t> и др.);</a:t>
            </a:r>
          </a:p>
          <a:p>
            <a:r>
              <a:rPr lang="ru-RU" sz="2000" dirty="0"/>
              <a:t>статусы, содержащие цитаты из дневников </a:t>
            </a:r>
            <a:r>
              <a:rPr lang="ru-RU" sz="2000" dirty="0" err="1"/>
              <a:t>скулшутеров</a:t>
            </a:r>
            <a:r>
              <a:rPr lang="ru-RU" sz="2000" dirty="0"/>
              <a:t> </a:t>
            </a:r>
            <a:r>
              <a:rPr lang="ru-RU" sz="2000" dirty="0" smtClean="0"/>
              <a:t>или оправдывающие </a:t>
            </a:r>
            <a:r>
              <a:rPr lang="ru-RU" sz="2000" dirty="0"/>
              <a:t>насилие (расстрелы, взрывы) в </a:t>
            </a:r>
            <a:r>
              <a:rPr lang="ru-RU" sz="2000" dirty="0" smtClean="0"/>
              <a:t>образовательном учреждении</a:t>
            </a:r>
            <a:r>
              <a:rPr lang="ru-RU" sz="2000" dirty="0"/>
              <a:t>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2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1116013" y="333375"/>
            <a:ext cx="7848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Психологическая безопасность </a:t>
            </a:r>
            <a:r>
              <a:rPr lang="ru-RU" sz="2800" dirty="0"/>
              <a:t>образовательного процесса – это со-стояние защищенности школьника от угроз его достоинству, душевному </a:t>
            </a:r>
            <a:r>
              <a:rPr lang="ru-RU" sz="2800" dirty="0" smtClean="0"/>
              <a:t>благополучию</a:t>
            </a:r>
            <a:r>
              <a:rPr lang="ru-RU" sz="2800" dirty="0"/>
              <a:t>, позитивному мировосприятию и </a:t>
            </a:r>
            <a:r>
              <a:rPr lang="ru-RU" sz="2800" dirty="0" err="1"/>
              <a:t>самоотношению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Безопасность </a:t>
            </a:r>
            <a:r>
              <a:rPr lang="ru-RU" sz="2800" dirty="0"/>
              <a:t>- это явление, обеспечивающее нормальное развитие личности. </a:t>
            </a:r>
            <a:r>
              <a:rPr lang="ru-RU" sz="2800" b="1" dirty="0"/>
              <a:t>Потребность в безопасности является базовой </a:t>
            </a:r>
            <a:r>
              <a:rPr lang="ru-RU" sz="2800" dirty="0"/>
              <a:t>в иерархии </a:t>
            </a:r>
            <a:r>
              <a:rPr lang="ru-RU" sz="2800" dirty="0" smtClean="0"/>
              <a:t>потребностей </a:t>
            </a:r>
            <a:r>
              <a:rPr lang="ru-RU" sz="2800" dirty="0"/>
              <a:t>человека (А. </a:t>
            </a:r>
            <a:r>
              <a:rPr lang="ru-RU" sz="2800" dirty="0" err="1"/>
              <a:t>Маслоу</a:t>
            </a:r>
            <a:r>
              <a:rPr lang="ru-RU" sz="2800" dirty="0"/>
              <a:t>), без частичного удовлетворения которой </a:t>
            </a:r>
            <a:r>
              <a:rPr lang="ru-RU" sz="2800" dirty="0" smtClean="0"/>
              <a:t>невозможно </a:t>
            </a:r>
            <a:r>
              <a:rPr lang="ru-RU" sz="2800" dirty="0"/>
              <a:t>гармоничное развитие личности, достижение самореализации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64203"/>
            <a:ext cx="17287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672" y="0"/>
            <a:ext cx="7056016" cy="98072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/>
              <a:t>МАРКЕРЫ УВЛЕЧЕНИЯ УЧАЩИХСЯ</a:t>
            </a:r>
            <a:br>
              <a:rPr lang="ru-RU" sz="2400" b="1" dirty="0"/>
            </a:br>
            <a:r>
              <a:rPr lang="ru-RU" sz="2400" b="1" dirty="0"/>
              <a:t>СУБКУЛЬТУРОЙ «КОЛУМБАЙН»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980729"/>
            <a:ext cx="7499350" cy="5136512"/>
          </a:xfrm>
        </p:spPr>
        <p:txBody>
          <a:bodyPr/>
          <a:lstStyle/>
          <a:p>
            <a:r>
              <a:rPr lang="ru-RU" sz="2000" b="1" dirty="0"/>
              <a:t>ВЕРБАЛЬНЫЕ МАРКЕРЫ</a:t>
            </a:r>
          </a:p>
          <a:p>
            <a:r>
              <a:rPr lang="ru-RU" sz="2000" dirty="0"/>
              <a:t>упоминание имен </a:t>
            </a:r>
            <a:r>
              <a:rPr lang="ru-RU" sz="2000" dirty="0" err="1"/>
              <a:t>скулшутеров</a:t>
            </a:r>
            <a:r>
              <a:rPr lang="ru-RU" sz="2000" dirty="0"/>
              <a:t> (Эрик Харрис, </a:t>
            </a:r>
            <a:r>
              <a:rPr lang="ru-RU" sz="2000" dirty="0" err="1"/>
              <a:t>Дилан</a:t>
            </a:r>
            <a:r>
              <a:rPr lang="ru-RU" sz="2000" dirty="0"/>
              <a:t> </a:t>
            </a:r>
            <a:r>
              <a:rPr lang="ru-RU" sz="2000" dirty="0" err="1"/>
              <a:t>Клиболд</a:t>
            </a:r>
            <a:r>
              <a:rPr lang="ru-RU" sz="2000" dirty="0"/>
              <a:t>, </a:t>
            </a:r>
            <a:r>
              <a:rPr lang="ru-RU" sz="2000" dirty="0" smtClean="0"/>
              <a:t>Влад Росляков </a:t>
            </a:r>
            <a:r>
              <a:rPr lang="ru-RU" sz="2000" dirty="0"/>
              <a:t>и др.);</a:t>
            </a:r>
          </a:p>
          <a:p>
            <a:r>
              <a:rPr lang="ru-RU" sz="2000" dirty="0"/>
              <a:t>оправдание поступков </a:t>
            </a:r>
            <a:r>
              <a:rPr lang="ru-RU" sz="2000" dirty="0" err="1"/>
              <a:t>скулшутеров</a:t>
            </a:r>
            <a:r>
              <a:rPr lang="ru-RU" sz="2000" dirty="0"/>
              <a:t>, высказывания о подготовке </a:t>
            </a:r>
            <a:r>
              <a:rPr lang="ru-RU" sz="2000" dirty="0" smtClean="0"/>
              <a:t>к собственному </a:t>
            </a:r>
            <a:r>
              <a:rPr lang="ru-RU" sz="2000" dirty="0"/>
              <a:t>«</a:t>
            </a:r>
            <a:r>
              <a:rPr lang="ru-RU" sz="2000" dirty="0" err="1"/>
              <a:t>колумбайну</a:t>
            </a:r>
            <a:r>
              <a:rPr lang="ru-RU" sz="2000" dirty="0"/>
              <a:t>» и др.</a:t>
            </a:r>
          </a:p>
          <a:p>
            <a:r>
              <a:rPr lang="ru-RU" sz="2000" dirty="0"/>
              <a:t>смена эмоционального поля (жизнерадостный подросток вдруг </a:t>
            </a:r>
            <a:r>
              <a:rPr lang="ru-RU" sz="2000" dirty="0" smtClean="0"/>
              <a:t>стал замкнутым</a:t>
            </a:r>
            <a:r>
              <a:rPr lang="ru-RU" sz="2000" dirty="0"/>
              <a:t>).</a:t>
            </a:r>
          </a:p>
          <a:p>
            <a:r>
              <a:rPr lang="ru-RU" sz="2000" b="1" dirty="0"/>
              <a:t>ЭМОЦИОНАЛЬНЫЕ </a:t>
            </a:r>
            <a:r>
              <a:rPr lang="ru-RU" sz="2000" b="1" dirty="0" smtClean="0"/>
              <a:t>МАРКЕРЫ</a:t>
            </a:r>
          </a:p>
          <a:p>
            <a:r>
              <a:rPr lang="ru-RU" sz="2000" dirty="0"/>
              <a:t>смена эмоционального поля (жизнерадостный подросток вдруг </a:t>
            </a:r>
            <a:r>
              <a:rPr lang="ru-RU" sz="2000" dirty="0" smtClean="0"/>
              <a:t>стал замкнутым</a:t>
            </a:r>
            <a:r>
              <a:rPr lang="ru-RU" sz="2000" dirty="0"/>
              <a:t>).</a:t>
            </a:r>
            <a:endParaRPr lang="ru-RU" sz="2000" b="1" dirty="0"/>
          </a:p>
          <a:p>
            <a:r>
              <a:rPr lang="ru-RU" sz="2000" b="1" dirty="0"/>
              <a:t>ПОВЕДЕНЧЕСКИЕ МАРКЕРЫ</a:t>
            </a:r>
          </a:p>
          <a:p>
            <a:r>
              <a:rPr lang="ru-RU" sz="2000" dirty="0"/>
              <a:t>демонстративное поведение с целью произвести впечатление </a:t>
            </a:r>
            <a:r>
              <a:rPr lang="ru-RU" sz="2000" dirty="0" smtClean="0"/>
              <a:t>и привлечь </a:t>
            </a:r>
            <a:r>
              <a:rPr lang="ru-RU" sz="2000" dirty="0"/>
              <a:t>внимание;</a:t>
            </a:r>
          </a:p>
          <a:p>
            <a:r>
              <a:rPr lang="ru-RU" sz="2000" dirty="0"/>
              <a:t>систематические пропуски учебных занятий.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8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672" y="0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/>
              <a:t>МАРКЕРЫ УВЛЕЧЕНИЯ УЧАЩИХСЯ</a:t>
            </a:r>
            <a:br>
              <a:rPr lang="ru-RU" sz="1600" b="1" dirty="0"/>
            </a:br>
            <a:r>
              <a:rPr lang="ru-RU" sz="1600" b="1" dirty="0"/>
              <a:t>УЛЬТРАПРАВОЙ ИДЕОЛОГИЕЙ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052735"/>
            <a:ext cx="7499350" cy="5064505"/>
          </a:xfrm>
        </p:spPr>
        <p:txBody>
          <a:bodyPr/>
          <a:lstStyle/>
          <a:p>
            <a:r>
              <a:rPr lang="ru-RU" sz="1800" b="1" dirty="0"/>
              <a:t>ВИЗУАЛЬНЫЕ МАРКЕРЫ</a:t>
            </a:r>
          </a:p>
          <a:p>
            <a:r>
              <a:rPr lang="ru-RU" sz="1800" dirty="0"/>
              <a:t>визуальное отображение на одежде следующей символики: цифры </a:t>
            </a:r>
            <a:r>
              <a:rPr lang="ru-RU" sz="1800" b="1" dirty="0"/>
              <a:t>88 </a:t>
            </a:r>
            <a:r>
              <a:rPr lang="ru-RU" sz="1800" dirty="0" smtClean="0"/>
              <a:t>и </a:t>
            </a:r>
            <a:r>
              <a:rPr lang="en-US" sz="1800" b="1" dirty="0" smtClean="0"/>
              <a:t>18 </a:t>
            </a:r>
            <a:r>
              <a:rPr lang="en-US" sz="1800" dirty="0"/>
              <a:t>(88 – HH – </a:t>
            </a:r>
            <a:r>
              <a:rPr lang="ru-RU" sz="1800" dirty="0"/>
              <a:t>это аббревиатура, обозначающая </a:t>
            </a:r>
            <a:r>
              <a:rPr lang="en-US" sz="1800" dirty="0" err="1"/>
              <a:t>Heil</a:t>
            </a:r>
            <a:r>
              <a:rPr lang="en-US" sz="1800" dirty="0"/>
              <a:t> Hitler, a 18 – AH – </a:t>
            </a:r>
            <a:r>
              <a:rPr lang="en-US" sz="1800" dirty="0" smtClean="0"/>
              <a:t>Adolf</a:t>
            </a:r>
            <a:r>
              <a:rPr lang="ru-RU" sz="1800" dirty="0" smtClean="0"/>
              <a:t> </a:t>
            </a:r>
            <a:r>
              <a:rPr lang="en-US" sz="1800" dirty="0" smtClean="0"/>
              <a:t>Hitler</a:t>
            </a:r>
            <a:r>
              <a:rPr lang="en-US" sz="1800" dirty="0"/>
              <a:t>);</a:t>
            </a:r>
          </a:p>
          <a:p>
            <a:r>
              <a:rPr lang="ru-RU" sz="1800" dirty="0"/>
              <a:t>преобладание одежды следующих брендов: </a:t>
            </a:r>
            <a:r>
              <a:rPr lang="ru-RU" sz="1800" dirty="0" err="1"/>
              <a:t>Thor</a:t>
            </a:r>
            <a:r>
              <a:rPr lang="ru-RU" sz="1800" dirty="0"/>
              <a:t> </a:t>
            </a:r>
            <a:r>
              <a:rPr lang="ru-RU" sz="1800" dirty="0" err="1"/>
              <a:t>Steinar</a:t>
            </a:r>
            <a:r>
              <a:rPr lang="ru-RU" sz="1800" dirty="0" smtClean="0"/>
              <a:t>, «</a:t>
            </a:r>
            <a:r>
              <a:rPr lang="ru-RU" sz="1800" dirty="0" err="1"/>
              <a:t>Белояр</a:t>
            </a:r>
            <a:r>
              <a:rPr lang="ru-RU" sz="1800" dirty="0"/>
              <a:t>»,«SVASTONE», «Своя культура». Отметим, что одежда </a:t>
            </a:r>
            <a:r>
              <a:rPr lang="ru-RU" sz="1800" dirty="0" smtClean="0"/>
              <a:t>является маркером </a:t>
            </a:r>
            <a:r>
              <a:rPr lang="ru-RU" sz="1800" dirty="0"/>
              <a:t>«группы риска» исключительно в совокупности с </a:t>
            </a:r>
            <a:r>
              <a:rPr lang="ru-RU" sz="1800" dirty="0" smtClean="0"/>
              <a:t>другими трансформациями </a:t>
            </a:r>
            <a:r>
              <a:rPr lang="ru-RU" sz="1800" dirty="0"/>
              <a:t>(вербальные высказывания, </a:t>
            </a:r>
            <a:r>
              <a:rPr lang="ru-RU" sz="1800" dirty="0" smtClean="0"/>
              <a:t>поведенческие изменения </a:t>
            </a:r>
            <a:r>
              <a:rPr lang="ru-RU" sz="1800" dirty="0"/>
              <a:t>и др.)</a:t>
            </a:r>
          </a:p>
          <a:p>
            <a:r>
              <a:rPr lang="ru-RU" sz="1800" b="1" dirty="0"/>
              <a:t>ВИРТУАЛЬНЫЕ МАРКЕРЫ</a:t>
            </a:r>
          </a:p>
          <a:p>
            <a:r>
              <a:rPr lang="ru-RU" sz="1800" dirty="0"/>
              <a:t>публикация статусов, критикующих и оскорбляющих других людей </a:t>
            </a:r>
            <a:r>
              <a:rPr lang="ru-RU" sz="1800" dirty="0" smtClean="0"/>
              <a:t>по признаку </a:t>
            </a:r>
            <a:r>
              <a:rPr lang="ru-RU" sz="1800" dirty="0"/>
              <a:t>национальности, религии, социального статуса (например</a:t>
            </a:r>
            <a:r>
              <a:rPr lang="ru-RU" sz="1800" dirty="0" smtClean="0"/>
              <a:t>, мигранты</a:t>
            </a:r>
            <a:r>
              <a:rPr lang="ru-RU" sz="1800" dirty="0"/>
              <a:t>);</a:t>
            </a:r>
          </a:p>
          <a:p>
            <a:r>
              <a:rPr lang="ru-RU" sz="1800" dirty="0"/>
              <a:t>подписки на сообщества, содержащие упоминания «ультра</a:t>
            </a:r>
            <a:r>
              <a:rPr lang="ru-RU" sz="1800" dirty="0" smtClean="0"/>
              <a:t>», «</a:t>
            </a:r>
            <a:r>
              <a:rPr lang="ru-RU" sz="1800" dirty="0"/>
              <a:t>ультраправые», «белая раса» и др., а также контент, содержащий</a:t>
            </a:r>
          </a:p>
          <a:p>
            <a:r>
              <a:rPr lang="ru-RU" sz="1800" dirty="0"/>
              <a:t>оправдание действий и романтизацию поступков националистов.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670" y="6021288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6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672" y="0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/>
              <a:t>МАРКЕРЫ УВЛЕЧЕНИЯ УЧАЩИХСЯ</a:t>
            </a:r>
            <a:br>
              <a:rPr lang="ru-RU" sz="1600" b="1" dirty="0"/>
            </a:br>
            <a:r>
              <a:rPr lang="ru-RU" sz="1600" b="1" dirty="0"/>
              <a:t>УЛЬТРАПРАВОЙ ИДЕОЛОГИЕЙ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052735"/>
            <a:ext cx="7499350" cy="5064505"/>
          </a:xfrm>
        </p:spPr>
        <p:txBody>
          <a:bodyPr/>
          <a:lstStyle/>
          <a:p>
            <a:r>
              <a:rPr lang="ru-RU" sz="2800" b="1" dirty="0"/>
              <a:t>ВЕРБАЛЬНЫЕ МАРКЕРЫ</a:t>
            </a:r>
          </a:p>
          <a:p>
            <a:r>
              <a:rPr lang="ru-RU" sz="2800" dirty="0"/>
              <a:t>высказывание презрения к лицам, принадлежащим к «</a:t>
            </a:r>
            <a:r>
              <a:rPr lang="ru-RU" sz="2800" dirty="0" smtClean="0"/>
              <a:t>нерусской» национальности</a:t>
            </a:r>
            <a:r>
              <a:rPr lang="ru-RU" sz="2800" dirty="0"/>
              <a:t>;</a:t>
            </a:r>
          </a:p>
          <a:p>
            <a:r>
              <a:rPr lang="ru-RU" sz="2800" dirty="0"/>
              <a:t>критика дружбы и любых других отношений с </a:t>
            </a:r>
            <a:r>
              <a:rPr lang="ru-RU" sz="2800" dirty="0" err="1" smtClean="0"/>
              <a:t>представителями«нерусской</a:t>
            </a:r>
            <a:r>
              <a:rPr lang="ru-RU" sz="2800" dirty="0"/>
              <a:t>» национальности;</a:t>
            </a:r>
          </a:p>
          <a:p>
            <a:r>
              <a:rPr lang="ru-RU" sz="2800" dirty="0"/>
              <a:t>унижение, оскорбление других людей по признаку их религии или</a:t>
            </a:r>
          </a:p>
          <a:p>
            <a:r>
              <a:rPr lang="ru-RU" sz="2800" dirty="0"/>
              <a:t>национальности.</a:t>
            </a:r>
          </a:p>
          <a:p>
            <a:endParaRPr lang="ru-RU" sz="28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670" y="6021288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0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672" y="0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dirty="0" smtClean="0"/>
              <a:t>Алгоритм работы </a:t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/>
              <a:t>ВЫЯВЛЕНИИ УГРОЗЫ</a:t>
            </a:r>
            <a:br>
              <a:rPr lang="ru-RU" sz="2400" dirty="0"/>
            </a:br>
            <a:r>
              <a:rPr lang="ru-RU" sz="2400" dirty="0"/>
              <a:t>СУИЦИДАЛЬНОГО ПОВЕДЕНИЯ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400" dirty="0" smtClean="0"/>
              <a:t>1.Поставить </a:t>
            </a:r>
            <a:r>
              <a:rPr lang="ru-RU" sz="2400" dirty="0"/>
              <a:t>в известность руководство </a:t>
            </a:r>
            <a:r>
              <a:rPr lang="ru-RU" sz="2400" dirty="0" smtClean="0"/>
              <a:t>образовательной организации</a:t>
            </a:r>
            <a:r>
              <a:rPr lang="ru-RU" sz="2400" dirty="0"/>
              <a:t>, психологическую службу и </a:t>
            </a:r>
            <a:r>
              <a:rPr lang="ru-RU" sz="2400" dirty="0" smtClean="0"/>
              <a:t>законных представителей </a:t>
            </a:r>
            <a:r>
              <a:rPr lang="ru-RU" sz="2400" dirty="0"/>
              <a:t>учащегося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2.Контролировать </a:t>
            </a:r>
            <a:r>
              <a:rPr lang="ru-RU" sz="2400" dirty="0"/>
              <a:t>посещаемость учебных занятий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3.Собрать </a:t>
            </a:r>
            <a:r>
              <a:rPr lang="ru-RU" sz="2400" dirty="0"/>
              <a:t>информацию об условиях жизни учащегося, для </a:t>
            </a:r>
            <a:r>
              <a:rPr lang="ru-RU" sz="2400" dirty="0" smtClean="0"/>
              <a:t>этого при </a:t>
            </a:r>
            <a:r>
              <a:rPr lang="ru-RU" sz="2400" dirty="0"/>
              <a:t>необходимости провести беседу с его родителями, а также </a:t>
            </a:r>
            <a:r>
              <a:rPr lang="ru-RU" sz="2400" dirty="0" smtClean="0"/>
              <a:t>с одноклассниками/</a:t>
            </a:r>
            <a:r>
              <a:rPr lang="ru-RU" sz="2400" dirty="0" err="1" smtClean="0"/>
              <a:t>одногруппниками</a:t>
            </a:r>
            <a:r>
              <a:rPr lang="ru-RU" dirty="0" smtClean="0"/>
              <a:t>.</a:t>
            </a:r>
          </a:p>
          <a:p>
            <a:r>
              <a:rPr lang="ru-RU" sz="2400" dirty="0" smtClean="0"/>
              <a:t>4.Контролировать </a:t>
            </a:r>
            <a:r>
              <a:rPr lang="ru-RU" sz="2400" dirty="0"/>
              <a:t>процесс оказания помощи учащемуся, </a:t>
            </a:r>
            <a:r>
              <a:rPr lang="ru-RU" sz="2400" dirty="0" smtClean="0"/>
              <a:t>при отсутствии </a:t>
            </a:r>
            <a:r>
              <a:rPr lang="ru-RU" sz="2400" dirty="0"/>
              <a:t>таковой – обратиться за </a:t>
            </a:r>
            <a:r>
              <a:rPr lang="ru-RU" sz="2400" dirty="0" smtClean="0"/>
              <a:t>консультационной помощью </a:t>
            </a:r>
            <a:r>
              <a:rPr lang="ru-RU" sz="2400" dirty="0"/>
              <a:t>к специалистам (по указанным контактным данным).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1680" y="18165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000" dirty="0"/>
              <a:t>Алгоритм работы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/>
              <a:t>ВЫЯВЛЕНИИ </a:t>
            </a:r>
            <a:r>
              <a:rPr lang="ru-RU" sz="2000" dirty="0" smtClean="0"/>
              <a:t>УГРОЗЫ ПРОТИВОПРАВНОЙ ДЕЯТЕЛЬНОСТИ  ОПАСНОЙ </a:t>
            </a:r>
            <a:r>
              <a:rPr lang="ru-RU" sz="2000" dirty="0"/>
              <a:t>ДЛЯ ЖИЗНИ И ЗДОРОВЬЯ</a:t>
            </a:r>
            <a:br>
              <a:rPr lang="ru-RU" sz="2000" dirty="0"/>
            </a:br>
            <a:r>
              <a:rPr lang="ru-RU" sz="2000" dirty="0"/>
              <a:t>УЧАЩЕГОСЯ И ДРУГИХ ЛЮДЕЙ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2800" dirty="0" smtClean="0"/>
              <a:t>. Поставить </a:t>
            </a:r>
            <a:r>
              <a:rPr lang="ru-RU" sz="2800" dirty="0"/>
              <a:t>в известность руководство </a:t>
            </a:r>
            <a:r>
              <a:rPr lang="ru-RU" sz="2800" dirty="0" smtClean="0"/>
              <a:t>образовательной организации </a:t>
            </a:r>
            <a:r>
              <a:rPr lang="ru-RU" sz="2800" dirty="0"/>
              <a:t>и совместно обратиться в </a:t>
            </a:r>
            <a:r>
              <a:rPr lang="ru-RU" sz="2800" dirty="0" smtClean="0"/>
              <a:t>правоохранительные органы.</a:t>
            </a:r>
          </a:p>
          <a:p>
            <a:r>
              <a:rPr lang="ru-RU" sz="2800" dirty="0" smtClean="0"/>
              <a:t>2.Информировать </a:t>
            </a:r>
            <a:r>
              <a:rPr lang="ru-RU" sz="2800" dirty="0"/>
              <a:t>родителей или иных </a:t>
            </a:r>
            <a:r>
              <a:rPr lang="ru-RU" sz="2800" dirty="0" smtClean="0"/>
              <a:t>законных представителей </a:t>
            </a:r>
            <a:r>
              <a:rPr lang="ru-RU" sz="2800" dirty="0"/>
              <a:t>о подготовке учащегося к </a:t>
            </a:r>
            <a:r>
              <a:rPr lang="ru-RU" sz="2800" dirty="0" smtClean="0"/>
              <a:t>противоправной деятельности.</a:t>
            </a:r>
          </a:p>
          <a:p>
            <a:r>
              <a:rPr lang="ru-RU" sz="2800" dirty="0" smtClean="0"/>
              <a:t>3.Обратиться </a:t>
            </a:r>
            <a:r>
              <a:rPr lang="ru-RU" sz="2800" dirty="0"/>
              <a:t>за консультационной помощью к </a:t>
            </a:r>
            <a:r>
              <a:rPr lang="ru-RU" sz="2800" dirty="0" smtClean="0"/>
              <a:t>специалистам (</a:t>
            </a:r>
            <a:r>
              <a:rPr lang="ru-RU" sz="2800" dirty="0"/>
              <a:t>по указанным контактным данным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1680" y="18165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000" dirty="0"/>
              <a:t>Алгоритм работы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/>
              <a:t>ВЫЯВЛЕНИИ ПРИЗНАКОВ</a:t>
            </a:r>
            <a:br>
              <a:rPr lang="ru-RU" sz="2000" dirty="0"/>
            </a:br>
            <a:r>
              <a:rPr lang="ru-RU" sz="2000" dirty="0"/>
              <a:t>СОЛИДАРИЗАЦИИ С ДЕСТРУКТИВНЫМИ</a:t>
            </a:r>
            <a:br>
              <a:rPr lang="ru-RU" sz="2000" dirty="0"/>
            </a:br>
            <a:r>
              <a:rPr lang="ru-RU" sz="2000" dirty="0"/>
              <a:t>СООБЩЕСТВАМИ И ДВИЖЕНИЯМИ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400" dirty="0" smtClean="0"/>
              <a:t>1. </a:t>
            </a:r>
            <a:r>
              <a:rPr lang="ru-RU" sz="2400" dirty="0"/>
              <a:t>Поставить в известность психологическую службу </a:t>
            </a:r>
            <a:r>
              <a:rPr lang="ru-RU" sz="2400" dirty="0" smtClean="0"/>
              <a:t>и руководство </a:t>
            </a:r>
            <a:r>
              <a:rPr lang="ru-RU" sz="2400" dirty="0"/>
              <a:t>образовательной организации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Собрать </a:t>
            </a:r>
            <a:r>
              <a:rPr lang="ru-RU" sz="2400" dirty="0"/>
              <a:t>информацию об условиях жизни учащегося, для </a:t>
            </a:r>
            <a:r>
              <a:rPr lang="ru-RU" sz="2400" dirty="0" smtClean="0"/>
              <a:t>этого при </a:t>
            </a:r>
            <a:r>
              <a:rPr lang="ru-RU" sz="2400" dirty="0"/>
              <a:t>необходимости провести беседу с его </a:t>
            </a:r>
            <a:r>
              <a:rPr lang="ru-RU" sz="2400" dirty="0" smtClean="0"/>
              <a:t>родителями (</a:t>
            </a:r>
            <a:r>
              <a:rPr lang="ru-RU" sz="2400" dirty="0"/>
              <a:t>законными представителями), а также одноклассниками</a:t>
            </a:r>
            <a:r>
              <a:rPr lang="ru-RU" sz="2400" dirty="0" smtClean="0"/>
              <a:t>/ </a:t>
            </a:r>
            <a:r>
              <a:rPr lang="ru-RU" sz="2400" dirty="0" err="1" smtClean="0"/>
              <a:t>одногруппниками</a:t>
            </a:r>
            <a:r>
              <a:rPr lang="ru-RU" sz="2400" dirty="0" smtClean="0"/>
              <a:t> .</a:t>
            </a:r>
          </a:p>
          <a:p>
            <a:r>
              <a:rPr lang="ru-RU" sz="2400" dirty="0" smtClean="0"/>
              <a:t>3.Обратиться </a:t>
            </a:r>
            <a:r>
              <a:rPr lang="ru-RU" sz="2400" dirty="0"/>
              <a:t>за консультационной помощью к </a:t>
            </a:r>
            <a:r>
              <a:rPr lang="ru-RU" sz="2400" dirty="0" smtClean="0"/>
              <a:t>специалистам </a:t>
            </a:r>
            <a:r>
              <a:rPr lang="ru-RU" sz="2400" dirty="0"/>
              <a:t>(</a:t>
            </a:r>
            <a:r>
              <a:rPr lang="ru-RU" sz="2400" dirty="0" smtClean="0"/>
              <a:t>по указанным </a:t>
            </a:r>
            <a:r>
              <a:rPr lang="ru-RU" sz="2400" dirty="0"/>
              <a:t>контактным данным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4.Совместно </a:t>
            </a:r>
            <a:r>
              <a:rPr lang="ru-RU" sz="2400" dirty="0"/>
              <a:t>со специалистами психологической службы и </a:t>
            </a:r>
            <a:r>
              <a:rPr lang="ru-RU" sz="2400" dirty="0" smtClean="0"/>
              <a:t>отдела воспитательной </a:t>
            </a:r>
            <a:r>
              <a:rPr lang="ru-RU" sz="2400" dirty="0"/>
              <a:t>работы организовать </a:t>
            </a:r>
            <a:r>
              <a:rPr lang="ru-RU" sz="2400" dirty="0" smtClean="0"/>
              <a:t>комплексную профилактическую </a:t>
            </a:r>
            <a:r>
              <a:rPr lang="ru-RU" sz="2400" dirty="0"/>
              <a:t>работу.</a:t>
            </a: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4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1680" y="18165"/>
            <a:ext cx="7056016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1800" dirty="0"/>
              <a:t>Министерство образования и науки Российской Федерации</a:t>
            </a:r>
            <a:br>
              <a:rPr lang="ru-RU" sz="1800" dirty="0"/>
            </a:br>
            <a:r>
              <a:rPr lang="ru-RU" sz="1800" dirty="0"/>
              <a:t>Департамент государственной политики в сфере защиты прав детей</a:t>
            </a:r>
            <a:br>
              <a:rPr lang="ru-RU" sz="1800" dirty="0"/>
            </a:br>
            <a:r>
              <a:rPr lang="ru-RU" sz="1800" dirty="0"/>
              <a:t>ФГБНУ «Центр защиты прав и интересов детей»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628800"/>
            <a:ext cx="7499350" cy="4176464"/>
          </a:xfrm>
        </p:spPr>
        <p:txBody>
          <a:bodyPr/>
          <a:lstStyle/>
          <a:p>
            <a:r>
              <a:rPr lang="ru-RU" sz="1800" dirty="0" smtClean="0"/>
              <a:t>ОБЕСПЕЧЕНИЕ ПСИХОЛОГИЧЕСКОЙ БЕЗОПАСНОСТИ ОБРАЗОВАТЕЛЬНОЙ </a:t>
            </a:r>
            <a:r>
              <a:rPr lang="ru-RU" sz="1800" dirty="0" smtClean="0"/>
              <a:t>СРЕДЫ ( </a:t>
            </a:r>
            <a:r>
              <a:rPr lang="ru-RU" sz="1800" dirty="0" smtClean="0"/>
              <a:t>МЕТОДИЧЕСКИЕ РЕКОМЕНДАЦИИ ДЛЯ РУКОВОДИТЕЛЕЙ ОБЩЕОБРАЗОВАТЕЛЬНЫХ </a:t>
            </a:r>
            <a:r>
              <a:rPr lang="ru-RU" sz="1800" dirty="0" smtClean="0"/>
              <a:t>ОРГАНИЗАЦИЙ)</a:t>
            </a:r>
            <a:endParaRPr lang="ru-RU" sz="1800" dirty="0" smtClean="0"/>
          </a:p>
          <a:p>
            <a:r>
              <a:rPr lang="ru-RU" sz="1800" dirty="0" smtClean="0"/>
              <a:t>ОБЕСПЕЧЕНИЕ ПСИХОЛОГИЧЕСКОЙ БЕЗОПАСНОСТИ В </a:t>
            </a:r>
            <a:r>
              <a:rPr lang="ru-RU" sz="1800" dirty="0"/>
              <a:t>ДЕТСКО-ПОДРОСТКОВОЙ </a:t>
            </a:r>
            <a:r>
              <a:rPr lang="ru-RU" sz="1800" dirty="0" smtClean="0"/>
              <a:t>СРЕДЕ </a:t>
            </a:r>
            <a:r>
              <a:rPr lang="ru-RU" sz="1800" dirty="0" smtClean="0"/>
              <a:t>(МЕТОДИЧЕСКИЕ </a:t>
            </a:r>
            <a:r>
              <a:rPr lang="ru-RU" sz="1800" dirty="0" smtClean="0"/>
              <a:t>РЕКОМЕНДАЦИИ ДЛЯ ПЕДАГОГОВ ОБЩЕОБРАЗОВАТЕЛЬНЫХ </a:t>
            </a:r>
            <a:r>
              <a:rPr lang="ru-RU" sz="1800" dirty="0" smtClean="0"/>
              <a:t>ОРГАНИЗАЦИЙ)</a:t>
            </a:r>
            <a:endParaRPr lang="ru-RU" sz="1800" dirty="0" smtClean="0"/>
          </a:p>
          <a:p>
            <a:r>
              <a:rPr lang="ru-RU" sz="1800" dirty="0" smtClean="0"/>
              <a:t>ОБЕСПЕЧЕНИЕ ПСИХОЛОГИЧЕСКОЙ БЕЗОПАСНОСТИ ОБРАЗОВАТЕЛЬНОЙ СРЕДЫ </a:t>
            </a:r>
            <a:r>
              <a:rPr lang="ru-RU" sz="1800" dirty="0" smtClean="0"/>
              <a:t>(МЕТОДИЧЕСКИЕ </a:t>
            </a:r>
            <a:r>
              <a:rPr lang="ru-RU" sz="1800" dirty="0" smtClean="0"/>
              <a:t>РЕКОМЕНДАЦИИ ДЛЯ ПСИХОЛОГОВ ОБЩЕОБРАЗОВАТЕЛЬНЫХ </a:t>
            </a:r>
            <a:r>
              <a:rPr lang="ru-RU" sz="1800" dirty="0" smtClean="0"/>
              <a:t>ОРГАНИЗАЦИЙ)</a:t>
            </a:r>
            <a:endParaRPr lang="ru-RU" sz="1800" dirty="0" smtClean="0"/>
          </a:p>
          <a:p>
            <a:r>
              <a:rPr lang="ru-RU" sz="1800" dirty="0"/>
              <a:t>РОДИТЕЛЯМ О ПСИХОЛОГИЧЕСКОЙ </a:t>
            </a:r>
            <a:r>
              <a:rPr lang="ru-RU" sz="1800" dirty="0" smtClean="0"/>
              <a:t>БЕЗОПАСНОСТИ ДЕТЕЙ </a:t>
            </a:r>
            <a:r>
              <a:rPr lang="ru-RU" sz="1800" dirty="0"/>
              <a:t>И </a:t>
            </a:r>
            <a:r>
              <a:rPr lang="ru-RU" sz="1800" dirty="0" smtClean="0"/>
              <a:t>ПОДРОСТКОВ</a:t>
            </a:r>
          </a:p>
          <a:p>
            <a:r>
              <a:rPr lang="ru-RU" sz="1800" b="1" dirty="0" smtClean="0"/>
              <a:t>ТВОЯ ПСИХОЛОГИЧЕСКАЯ БЕЗОПАСНОСТЬ </a:t>
            </a:r>
            <a:r>
              <a:rPr lang="ru-RU" sz="1800" dirty="0" smtClean="0"/>
              <a:t>12+  (Для детей)</a:t>
            </a:r>
            <a:endParaRPr lang="ru-RU" sz="18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5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6890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ОБЕСПЕЧЕНИЕ ПСИХОЛОГИЧЕСКОЙ БЕЗОПАСНОСТИ ОБРАЗОВАТЕЛЬНОЙ СРЕДЫ ( МЕТОДИЧЕСКИЕ РЕКОМЕНДАЦИИ ДЛЯ РУКОВОДИТЕЛЕЙ ОБЩЕОБРАЗОВАТЕЛЬНЫХ ОРГАНИЗАЦИЙ)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124744"/>
            <a:ext cx="7406640" cy="2477920"/>
          </a:xfrm>
        </p:spPr>
        <p:txBody>
          <a:bodyPr/>
          <a:lstStyle/>
          <a:p>
            <a:r>
              <a:rPr lang="ru-RU" sz="1200" dirty="0">
                <a:solidFill>
                  <a:srgbClr val="00B2CE"/>
                </a:solidFill>
                <a:latin typeface="MyriadPro-Semibold"/>
              </a:rPr>
              <a:t>СОДЕРЖАНИЕ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1. Психологическая безопасность образовательной среды</a:t>
            </a:r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: понятие</a:t>
            </a:r>
            <a:r>
              <a:rPr lang="ru-RU" sz="1400" dirty="0">
                <a:solidFill>
                  <a:srgbClr val="414142"/>
                </a:solidFill>
                <a:latin typeface="MinionPro-Regular"/>
              </a:rPr>
              <a:t>, ресурсы системы и факторы среды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2. Риски, угрозы и критерии психологической </a:t>
            </a:r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безопасности образовательной </a:t>
            </a:r>
            <a:r>
              <a:rPr lang="ru-RU" sz="1400" dirty="0">
                <a:solidFill>
                  <a:srgbClr val="414142"/>
                </a:solidFill>
                <a:latin typeface="MinionPro-Regular"/>
              </a:rPr>
              <a:t>среды .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3. Обеспечение психологической безопасности </a:t>
            </a:r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образовательной среды </a:t>
            </a:r>
            <a:r>
              <a:rPr lang="ru-RU" sz="1400" dirty="0">
                <a:solidFill>
                  <a:srgbClr val="414142"/>
                </a:solidFill>
                <a:latin typeface="MinionPro-Regular"/>
              </a:rPr>
              <a:t>в кризисных ситуациях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4. Профилактические меры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5. Кризисный план и антикризисная команда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6. Создание доброжелательного климата в школе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7. Раннее вмешательство в кризисной ситуации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8. Незамедлительное вмешательство в опасных ситуациях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9. Профилактика суицидального поведения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10. Действия в ситуациях кризиса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11. Действия в ситуациях психологической травмы у детей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12. Посткризисное сопровождение .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Приложение 1. Нормативно-правовое обеспечение </a:t>
            </a:r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психологической безопасности </a:t>
            </a:r>
            <a:r>
              <a:rPr lang="ru-RU" sz="1400" dirty="0">
                <a:solidFill>
                  <a:srgbClr val="414142"/>
                </a:solidFill>
                <a:latin typeface="MinionPro-Regular"/>
              </a:rPr>
              <a:t>образовательной среды </a:t>
            </a:r>
          </a:p>
          <a:p>
            <a:r>
              <a:rPr lang="ru-RU" sz="1400" dirty="0">
                <a:solidFill>
                  <a:srgbClr val="414142"/>
                </a:solidFill>
                <a:latin typeface="MinionPro-Regular"/>
              </a:rPr>
              <a:t>Приложение 2. Образец примерного плана </a:t>
            </a:r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мероприятий по </a:t>
            </a:r>
            <a:r>
              <a:rPr lang="ru-RU" sz="1400" dirty="0">
                <a:solidFill>
                  <a:srgbClr val="414142"/>
                </a:solidFill>
                <a:latin typeface="MinionPro-Regular"/>
              </a:rPr>
              <a:t>предотвращению кризисных ситуаций в </a:t>
            </a:r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образовательной организации</a:t>
            </a:r>
            <a:endParaRPr lang="ru-RU" sz="1400" dirty="0">
              <a:solidFill>
                <a:srgbClr val="414142"/>
              </a:solidFill>
              <a:latin typeface="MinionPro-Regular"/>
            </a:endParaRPr>
          </a:p>
          <a:p>
            <a:r>
              <a:rPr lang="ru-RU" sz="1400" dirty="0" smtClean="0">
                <a:solidFill>
                  <a:srgbClr val="414142"/>
                </a:solidFill>
                <a:latin typeface="MinionPro-Regular"/>
              </a:rPr>
              <a:t>Приложение </a:t>
            </a:r>
            <a:r>
              <a:rPr lang="ru-RU" sz="1400" dirty="0">
                <a:solidFill>
                  <a:srgbClr val="414142"/>
                </a:solidFill>
                <a:latin typeface="MinionPro-Regular"/>
              </a:rPr>
              <a:t>3. Телефоны экстренной психологической помощи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65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439" t="12627" r="45966" b="24639"/>
          <a:stretch/>
        </p:blipFill>
        <p:spPr bwMode="auto">
          <a:xfrm>
            <a:off x="2555776" y="548680"/>
            <a:ext cx="4752527" cy="630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40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1680" y="18164"/>
            <a:ext cx="7056016" cy="1322603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1800" dirty="0"/>
              <a:t>ОБЕСПЕЧЕНИЕ ПСИХОЛОГИЧЕСКОЙ БЕЗОПАСНОСТИ В ДЕТСКО-ПОДРОСТКОВОЙ СРЕДЕ (МЕТОДИЧЕСКИЕ РЕКОМЕНДАЦИИ ДЛЯ ПЕДАГОГОВ ОБЩЕОБРАЗОВАТЕЛЬНЫХ ОРГАНИЗАЦИЙ)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1600" dirty="0"/>
              <a:t>СОДЕРЖАНИЕ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«Психологический портрет» современных детей и </a:t>
            </a:r>
            <a:r>
              <a:rPr lang="ru-RU" sz="1600" dirty="0" smtClean="0"/>
              <a:t>подростков и </a:t>
            </a:r>
            <a:r>
              <a:rPr lang="ru-RU" sz="1600" dirty="0"/>
              <a:t>психологическая </a:t>
            </a:r>
            <a:r>
              <a:rPr lang="ru-RU" sz="1600" dirty="0" smtClean="0"/>
              <a:t>безопасность</a:t>
            </a:r>
            <a:endParaRPr lang="ru-RU" sz="1600" dirty="0"/>
          </a:p>
          <a:p>
            <a:r>
              <a:rPr lang="ru-RU" sz="1600" dirty="0" smtClean="0"/>
              <a:t>Особенности </a:t>
            </a:r>
            <a:r>
              <a:rPr lang="ru-RU" sz="1600" dirty="0"/>
              <a:t>подросткового </a:t>
            </a:r>
            <a:r>
              <a:rPr lang="ru-RU" sz="1600" dirty="0" smtClean="0"/>
              <a:t>возраста</a:t>
            </a:r>
            <a:endParaRPr lang="ru-RU" sz="1600" dirty="0"/>
          </a:p>
          <a:p>
            <a:r>
              <a:rPr lang="ru-RU" sz="1600" dirty="0" smtClean="0"/>
              <a:t>Реакция </a:t>
            </a:r>
            <a:r>
              <a:rPr lang="ru-RU" sz="1600" dirty="0"/>
              <a:t>на жизненные </a:t>
            </a:r>
            <a:r>
              <a:rPr lang="ru-RU" sz="1600" dirty="0" smtClean="0"/>
              <a:t>проблемы</a:t>
            </a:r>
          </a:p>
          <a:p>
            <a:r>
              <a:rPr lang="ru-RU" sz="1600" dirty="0" smtClean="0"/>
              <a:t>Факторы </a:t>
            </a:r>
            <a:r>
              <a:rPr lang="ru-RU" sz="1600" dirty="0"/>
              <a:t>угроз психологической безопасности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Интернет-риски в детско-подростковой </a:t>
            </a:r>
            <a:r>
              <a:rPr lang="ru-RU" sz="1600" dirty="0" smtClean="0"/>
              <a:t>среде</a:t>
            </a:r>
          </a:p>
          <a:p>
            <a:r>
              <a:rPr lang="ru-RU" sz="1600" dirty="0" smtClean="0"/>
              <a:t>Факторы </a:t>
            </a:r>
            <a:r>
              <a:rPr lang="ru-RU" sz="1600" dirty="0"/>
              <a:t>интернет-рисков в детско-подростковой </a:t>
            </a:r>
            <a:r>
              <a:rPr lang="ru-RU" sz="1600" dirty="0" smtClean="0"/>
              <a:t>среде</a:t>
            </a:r>
          </a:p>
          <a:p>
            <a:r>
              <a:rPr lang="ru-RU" sz="1600" dirty="0" smtClean="0"/>
              <a:t>Содержание </a:t>
            </a:r>
            <a:r>
              <a:rPr lang="ru-RU" sz="1600" dirty="0"/>
              <a:t>и технологии работы педагога с </a:t>
            </a:r>
            <a:r>
              <a:rPr lang="ru-RU" sz="1600" dirty="0" smtClean="0"/>
              <a:t>несовершеннолетним.</a:t>
            </a:r>
            <a:endParaRPr lang="ru-RU" sz="1600" dirty="0"/>
          </a:p>
          <a:p>
            <a:r>
              <a:rPr lang="ru-RU" sz="1600" dirty="0" smtClean="0"/>
              <a:t> </a:t>
            </a:r>
            <a:r>
              <a:rPr lang="ru-RU" sz="1600" dirty="0"/>
              <a:t>Суицидальные риски — риски для жизни и здоровья </a:t>
            </a:r>
            <a:r>
              <a:rPr lang="ru-RU" sz="1600" dirty="0" smtClean="0"/>
              <a:t>детей и подростков</a:t>
            </a:r>
          </a:p>
          <a:p>
            <a:r>
              <a:rPr lang="ru-RU" sz="1600" dirty="0" smtClean="0"/>
              <a:t>Особенности </a:t>
            </a:r>
            <a:r>
              <a:rPr lang="ru-RU" sz="1600" dirty="0"/>
              <a:t>суицидального поведения в подростковом </a:t>
            </a:r>
            <a:r>
              <a:rPr lang="ru-RU" sz="1600" dirty="0" smtClean="0"/>
              <a:t>возрасте</a:t>
            </a:r>
          </a:p>
          <a:p>
            <a:r>
              <a:rPr lang="ru-RU" sz="1600" dirty="0" smtClean="0"/>
              <a:t>Профилактика </a:t>
            </a:r>
            <a:r>
              <a:rPr lang="ru-RU" sz="1600" dirty="0"/>
              <a:t>суицидального </a:t>
            </a:r>
            <a:r>
              <a:rPr lang="ru-RU" sz="1600" dirty="0" smtClean="0"/>
              <a:t>риска</a:t>
            </a:r>
          </a:p>
          <a:p>
            <a:r>
              <a:rPr lang="ru-RU" sz="1600" dirty="0" smtClean="0"/>
              <a:t>Риски </a:t>
            </a:r>
            <a:r>
              <a:rPr lang="ru-RU" sz="1600" dirty="0"/>
              <a:t>асоциального поведения в детско-подростковой </a:t>
            </a:r>
            <a:r>
              <a:rPr lang="ru-RU" sz="1600" dirty="0" smtClean="0"/>
              <a:t>среде</a:t>
            </a:r>
          </a:p>
          <a:p>
            <a:r>
              <a:rPr lang="ru-RU" sz="1600" dirty="0" smtClean="0"/>
              <a:t>Мотивы </a:t>
            </a:r>
            <a:r>
              <a:rPr lang="ru-RU" sz="1600" dirty="0"/>
              <a:t>и внешние признаки асоциального поведения в </a:t>
            </a:r>
            <a:r>
              <a:rPr lang="ru-RU" sz="1600" dirty="0" smtClean="0"/>
              <a:t>подростковом возрасте</a:t>
            </a:r>
            <a:r>
              <a:rPr lang="ru-RU" sz="1600" dirty="0"/>
              <a:t>: группы повышенного внимания (группы-риска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Профилактика </a:t>
            </a:r>
            <a:r>
              <a:rPr lang="ru-RU" sz="1600" dirty="0"/>
              <a:t>асоциального поведения в детско-подростковой среде </a:t>
            </a:r>
            <a:endParaRPr lang="ru-RU" sz="1600" dirty="0" smtClean="0"/>
          </a:p>
          <a:p>
            <a:r>
              <a:rPr lang="ru-RU" sz="1600" dirty="0" smtClean="0"/>
              <a:t>Полезные </a:t>
            </a:r>
            <a:r>
              <a:rPr lang="ru-RU" sz="1600" dirty="0"/>
              <a:t>ссылки и </a:t>
            </a:r>
            <a:r>
              <a:rPr lang="ru-RU" sz="1600" dirty="0" smtClean="0"/>
              <a:t>ресурсы</a:t>
            </a:r>
            <a:endParaRPr lang="ru-RU" sz="16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376" y="5842629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4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8509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b="1" dirty="0"/>
              <a:t>Психологические угрозы образовательной </a:t>
            </a:r>
            <a:r>
              <a:rPr lang="ru-RU" sz="2400" b="1" dirty="0" smtClean="0"/>
              <a:t>среды</a:t>
            </a:r>
            <a:br>
              <a:rPr lang="ru-RU" sz="2400" b="1" dirty="0" smtClean="0"/>
            </a:br>
            <a:r>
              <a:rPr lang="ru-RU" sz="1800" dirty="0"/>
              <a:t>В.А. </a:t>
            </a:r>
            <a:r>
              <a:rPr lang="ru-RU" sz="1800" dirty="0" smtClean="0"/>
              <a:t>Сухомлинский </a:t>
            </a:r>
            <a:r>
              <a:rPr lang="ru-RU" sz="1800" dirty="0"/>
              <a:t>«Сердце отдаю детям</a:t>
            </a:r>
            <a:r>
              <a:rPr lang="ru-RU" sz="1800" dirty="0" smtClean="0"/>
              <a:t>» </a:t>
            </a:r>
            <a:r>
              <a:rPr lang="ru-RU" sz="1800" b="1" dirty="0" smtClean="0"/>
              <a:t> </a:t>
            </a:r>
            <a:endParaRPr lang="ru-RU" sz="1800" b="1" dirty="0" smtClean="0">
              <a:solidFill>
                <a:srgbClr val="CE2840"/>
              </a:solidFill>
              <a:effectLst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268413"/>
            <a:ext cx="7891462" cy="4979987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/>
              <a:t>скука;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предельное напряжение умственных сил ребенка на уроке и в процессе выполнения домашних заданий;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изматывающие, издергивающие нервную систему детей </a:t>
            </a:r>
            <a:r>
              <a:rPr lang="ru-RU" sz="2000" dirty="0" smtClean="0"/>
              <a:t>умственные</a:t>
            </a:r>
            <a:r>
              <a:rPr lang="ru-RU" sz="2000" dirty="0"/>
              <a:t>, эмоциональные и физические перегрузки;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педагогический и родительский «психоз» отличных отметок;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многолетний временной цейтнот на уроке и при выполнении </a:t>
            </a:r>
            <a:r>
              <a:rPr lang="ru-RU" sz="2000" dirty="0" smtClean="0"/>
              <a:t>домашних </a:t>
            </a:r>
            <a:r>
              <a:rPr lang="ru-RU" sz="2000" dirty="0"/>
              <a:t>заданий;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формализм программных знаний;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нервозность школьной обстановки, в которой царит </a:t>
            </a:r>
            <a:r>
              <a:rPr lang="ru-RU" sz="2000" dirty="0" smtClean="0"/>
              <a:t>торопливость</a:t>
            </a:r>
            <a:r>
              <a:rPr lang="ru-RU" sz="2000" dirty="0"/>
              <a:t>, напряжение, поощряются конкурентные отношения между </a:t>
            </a:r>
            <a:r>
              <a:rPr lang="ru-RU" sz="2000" dirty="0" smtClean="0"/>
              <a:t>школьниками</a:t>
            </a:r>
            <a:r>
              <a:rPr lang="ru-RU" sz="2000" dirty="0"/>
              <a:t>;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недоверие к ребенку, к его желанию учиться, к его </a:t>
            </a:r>
            <a:r>
              <a:rPr lang="ru-RU" sz="2000" dirty="0" smtClean="0"/>
              <a:t>индивидуальности </a:t>
            </a:r>
            <a:endParaRPr lang="ru-RU" sz="20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17287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354" t="10422" r="45163" b="24239"/>
          <a:stretch/>
        </p:blipFill>
        <p:spPr bwMode="auto">
          <a:xfrm>
            <a:off x="2411760" y="116632"/>
            <a:ext cx="5112568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808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1680" y="18164"/>
            <a:ext cx="7056016" cy="1322603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1800" dirty="0"/>
              <a:t>ОБЕСПЕЧЕНИЕ ПСИХОЛОГИЧЕСКОЙ БЕЗОПАСНОСТИ ОБРАЗОВАТЕЛЬНОЙ СРЕДЫ (МЕТОДИЧЕСКИЕ РЕКОМЕНДАЦИИ ДЛЯ ПСИХОЛОГОВ ОБЩЕОБРАЗОВАТЕЛЬНЫХ ОРГАНИЗАЦИЙ)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1600" dirty="0"/>
              <a:t>СОДЕРЖАНИЕ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«Психологический портрет» современных детей и </a:t>
            </a:r>
            <a:r>
              <a:rPr lang="ru-RU" sz="1600" dirty="0" smtClean="0"/>
              <a:t>подростков и </a:t>
            </a:r>
            <a:r>
              <a:rPr lang="ru-RU" sz="1600" dirty="0"/>
              <a:t>психологическая </a:t>
            </a:r>
            <a:r>
              <a:rPr lang="ru-RU" sz="1600" dirty="0" smtClean="0"/>
              <a:t>безопасность</a:t>
            </a:r>
            <a:endParaRPr lang="ru-RU" sz="1600" dirty="0"/>
          </a:p>
          <a:p>
            <a:r>
              <a:rPr lang="ru-RU" sz="1600" dirty="0" smtClean="0"/>
              <a:t>Особенности </a:t>
            </a:r>
            <a:r>
              <a:rPr lang="ru-RU" sz="1600" dirty="0"/>
              <a:t>подросткового </a:t>
            </a:r>
            <a:r>
              <a:rPr lang="ru-RU" sz="1600" dirty="0" smtClean="0"/>
              <a:t>возраста</a:t>
            </a:r>
            <a:endParaRPr lang="ru-RU" sz="1600" dirty="0"/>
          </a:p>
          <a:p>
            <a:r>
              <a:rPr lang="ru-RU" sz="1600" dirty="0" smtClean="0"/>
              <a:t>Реакция </a:t>
            </a:r>
            <a:r>
              <a:rPr lang="ru-RU" sz="1600" dirty="0"/>
              <a:t>на жизненные </a:t>
            </a:r>
            <a:r>
              <a:rPr lang="ru-RU" sz="1600" dirty="0" smtClean="0"/>
              <a:t>проблемы</a:t>
            </a:r>
          </a:p>
          <a:p>
            <a:r>
              <a:rPr lang="ru-RU" sz="1600" dirty="0" smtClean="0"/>
              <a:t>Факторы </a:t>
            </a:r>
            <a:r>
              <a:rPr lang="ru-RU" sz="1600" dirty="0"/>
              <a:t>угроз психологической безопасности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Интернет-риски в детско-подростковой </a:t>
            </a:r>
            <a:r>
              <a:rPr lang="ru-RU" sz="1600" dirty="0" smtClean="0"/>
              <a:t>среде</a:t>
            </a:r>
          </a:p>
          <a:p>
            <a:r>
              <a:rPr lang="ru-RU" sz="1600" dirty="0" smtClean="0"/>
              <a:t>Факторы </a:t>
            </a:r>
            <a:r>
              <a:rPr lang="ru-RU" sz="1600" dirty="0"/>
              <a:t>интернет-рисков в детско-подростковой </a:t>
            </a:r>
            <a:r>
              <a:rPr lang="ru-RU" sz="1600" dirty="0" smtClean="0"/>
              <a:t>среде</a:t>
            </a:r>
          </a:p>
          <a:p>
            <a:r>
              <a:rPr lang="ru-RU" sz="1600" dirty="0" smtClean="0"/>
              <a:t>Содержание </a:t>
            </a:r>
            <a:r>
              <a:rPr lang="ru-RU" sz="1600" dirty="0"/>
              <a:t>и технологии работы педагога с </a:t>
            </a:r>
            <a:r>
              <a:rPr lang="ru-RU" sz="1600" dirty="0" smtClean="0"/>
              <a:t>несовершеннолетним.</a:t>
            </a:r>
            <a:endParaRPr lang="ru-RU" sz="1600" dirty="0"/>
          </a:p>
          <a:p>
            <a:r>
              <a:rPr lang="ru-RU" sz="1600" dirty="0" smtClean="0"/>
              <a:t> </a:t>
            </a:r>
            <a:r>
              <a:rPr lang="ru-RU" sz="1600" dirty="0"/>
              <a:t>Суицидальные риски — риски для жизни и здоровья </a:t>
            </a:r>
            <a:r>
              <a:rPr lang="ru-RU" sz="1600" dirty="0" smtClean="0"/>
              <a:t>детей и подростков</a:t>
            </a:r>
          </a:p>
          <a:p>
            <a:r>
              <a:rPr lang="ru-RU" sz="1600" dirty="0" smtClean="0"/>
              <a:t>Особенности </a:t>
            </a:r>
            <a:r>
              <a:rPr lang="ru-RU" sz="1600" dirty="0"/>
              <a:t>суицидального поведения в подростковом </a:t>
            </a:r>
            <a:r>
              <a:rPr lang="ru-RU" sz="1600" dirty="0" smtClean="0"/>
              <a:t>возрасте</a:t>
            </a:r>
          </a:p>
          <a:p>
            <a:r>
              <a:rPr lang="ru-RU" sz="1600" dirty="0" smtClean="0"/>
              <a:t>Профилактика </a:t>
            </a:r>
            <a:r>
              <a:rPr lang="ru-RU" sz="1600" dirty="0"/>
              <a:t>суицидального </a:t>
            </a:r>
            <a:r>
              <a:rPr lang="ru-RU" sz="1600" dirty="0" smtClean="0"/>
              <a:t>риска</a:t>
            </a:r>
          </a:p>
          <a:p>
            <a:r>
              <a:rPr lang="ru-RU" sz="1600" dirty="0" smtClean="0"/>
              <a:t>Риски </a:t>
            </a:r>
            <a:r>
              <a:rPr lang="ru-RU" sz="1600" dirty="0"/>
              <a:t>асоциального поведения в детско-подростковой </a:t>
            </a:r>
            <a:r>
              <a:rPr lang="ru-RU" sz="1600" dirty="0" smtClean="0"/>
              <a:t>среде</a:t>
            </a:r>
          </a:p>
          <a:p>
            <a:r>
              <a:rPr lang="ru-RU" sz="1600" dirty="0" smtClean="0"/>
              <a:t>Мотивы </a:t>
            </a:r>
            <a:r>
              <a:rPr lang="ru-RU" sz="1600" dirty="0"/>
              <a:t>и внешние признаки асоциального поведения в </a:t>
            </a:r>
            <a:r>
              <a:rPr lang="ru-RU" sz="1600" dirty="0" smtClean="0"/>
              <a:t>подростковом возрасте</a:t>
            </a:r>
            <a:r>
              <a:rPr lang="ru-RU" sz="1600" dirty="0"/>
              <a:t>: группы повышенного внимания (группы-риска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Профилактика </a:t>
            </a:r>
            <a:r>
              <a:rPr lang="ru-RU" sz="1600" dirty="0"/>
              <a:t>асоциального поведения в детско-подростковой среде </a:t>
            </a:r>
            <a:endParaRPr lang="ru-RU" sz="1600" dirty="0" smtClean="0"/>
          </a:p>
          <a:p>
            <a:r>
              <a:rPr lang="ru-RU" sz="1600" dirty="0" smtClean="0"/>
              <a:t>Полезные </a:t>
            </a:r>
            <a:r>
              <a:rPr lang="ru-RU" sz="1600" dirty="0"/>
              <a:t>ссылки и </a:t>
            </a:r>
            <a:r>
              <a:rPr lang="ru-RU" sz="1600" dirty="0" smtClean="0"/>
              <a:t>ресурсы</a:t>
            </a:r>
            <a:endParaRPr lang="ru-RU" sz="16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42629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768" y="5995029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7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958" t="11424" r="45644" b="24439"/>
          <a:stretch/>
        </p:blipFill>
        <p:spPr bwMode="auto">
          <a:xfrm>
            <a:off x="3490912" y="116632"/>
            <a:ext cx="4825504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1005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488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196752"/>
            <a:ext cx="7406640" cy="4104456"/>
          </a:xfrm>
        </p:spPr>
        <p:txBody>
          <a:bodyPr/>
          <a:lstStyle/>
          <a:p>
            <a:r>
              <a:rPr lang="ru-RU" sz="2400" dirty="0"/>
              <a:t>Директор "Лиги безопасного интернета" Екатерина </a:t>
            </a:r>
            <a:r>
              <a:rPr lang="ru-RU" sz="2400" dirty="0" err="1"/>
              <a:t>Мизулина</a:t>
            </a:r>
            <a:r>
              <a:rPr lang="ru-RU" sz="2400" dirty="0"/>
              <a:t> рассказывает, что реально сейчас происходит в </a:t>
            </a:r>
            <a:r>
              <a:rPr lang="ru-RU" sz="2400" dirty="0" err="1"/>
              <a:t>соцсетях</a:t>
            </a:r>
            <a:r>
              <a:rPr lang="ru-RU" sz="2400" dirty="0"/>
              <a:t>, что делается, чтобы исключить деструктивный контент и что нас ждет, если все будет так</a:t>
            </a:r>
            <a:r>
              <a:rPr lang="ru-RU" sz="2400" dirty="0" smtClean="0"/>
              <a:t>...</a:t>
            </a: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://rutube.ru/video/1a21484fa6d3a9035ef34d564647b2c3/</a:t>
            </a:r>
          </a:p>
          <a:p>
            <a:r>
              <a:rPr lang="ru-RU" sz="2000" b="1" u="sng" dirty="0"/>
              <a:t>Сайты – </a:t>
            </a:r>
            <a:r>
              <a:rPr lang="ru-RU" sz="2000" b="1" u="sng" dirty="0" err="1"/>
              <a:t>антибуллинговые</a:t>
            </a:r>
            <a:r>
              <a:rPr lang="ru-RU" sz="2000" b="1" u="sng" dirty="0"/>
              <a:t> программы:</a:t>
            </a:r>
            <a:endParaRPr lang="ru-RU" sz="2000" dirty="0"/>
          </a:p>
          <a:p>
            <a:r>
              <a:rPr lang="ru-RU" sz="2000" b="1" dirty="0"/>
              <a:t>1.	Сайт ТРАВЛИ NET http://xn--80aejlonqph.xn--p1ai/</a:t>
            </a:r>
            <a:endParaRPr lang="ru-RU" sz="2000" dirty="0"/>
          </a:p>
          <a:p>
            <a:r>
              <a:rPr lang="ru-RU" sz="2000" dirty="0"/>
              <a:t>Проект </a:t>
            </a:r>
            <a:r>
              <a:rPr lang="ru-RU" sz="2000" dirty="0" err="1"/>
              <a:t>ТравлиNet</a:t>
            </a:r>
            <a:r>
              <a:rPr lang="ru-RU" sz="2000" dirty="0"/>
              <a:t> направлен на формирование психологически безопасной атмосферы в инклюзивных образовательных организациях, предотвращение распространения жестокости и агрессии в детско-юношеской среде, предупреждение детских суицидов.</a:t>
            </a:r>
          </a:p>
          <a:p>
            <a:r>
              <a:rPr lang="ru-RU" sz="2000" i="1" dirty="0"/>
              <a:t> 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4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7561263" cy="7191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Школьные </a:t>
            </a:r>
            <a:r>
              <a:rPr lang="ru-RU" sz="3200" dirty="0"/>
              <a:t>факторы риска (М. Безруких)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1116013" y="1125538"/>
            <a:ext cx="7632700" cy="5732462"/>
          </a:xfrm>
        </p:spPr>
        <p:txBody>
          <a:bodyPr/>
          <a:lstStyle/>
          <a:p>
            <a:r>
              <a:rPr lang="ru-RU" sz="3000" dirty="0" smtClean="0"/>
              <a:t>стрессовая </a:t>
            </a:r>
            <a:r>
              <a:rPr lang="ru-RU" sz="3000" dirty="0"/>
              <a:t>тактика педагогических воздействий, </a:t>
            </a:r>
          </a:p>
          <a:p>
            <a:r>
              <a:rPr lang="ru-RU" sz="3000" dirty="0"/>
              <a:t>– несоответствие методик и технологий возрастным и </a:t>
            </a:r>
            <a:r>
              <a:rPr lang="ru-RU" sz="3000" dirty="0" smtClean="0"/>
              <a:t>индивидуальным </a:t>
            </a:r>
            <a:r>
              <a:rPr lang="ru-RU" sz="3000" dirty="0"/>
              <a:t>возможностям ребенка, </a:t>
            </a:r>
          </a:p>
          <a:p>
            <a:r>
              <a:rPr lang="ru-RU" sz="3000" dirty="0"/>
              <a:t>– нерациональная организация образовательного процесса, </a:t>
            </a:r>
            <a:r>
              <a:rPr lang="ru-RU" sz="3000" dirty="0" smtClean="0"/>
              <a:t> </a:t>
            </a:r>
            <a:r>
              <a:rPr lang="ru-RU" sz="3000" dirty="0"/>
              <a:t>в особенности режима движений, отдыха, питания; </a:t>
            </a:r>
          </a:p>
          <a:p>
            <a:r>
              <a:rPr lang="ru-RU" sz="3000" dirty="0"/>
              <a:t>– недостаточная психологическая компетентность педагогов 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949280"/>
            <a:ext cx="135375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8101012" cy="1268413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Угрозы </a:t>
            </a:r>
            <a:r>
              <a:rPr lang="ru-RU" sz="3200" dirty="0"/>
              <a:t>психологической безопасности образовательной среды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Психологическое </a:t>
            </a:r>
            <a:r>
              <a:rPr lang="ru-RU" b="1" dirty="0"/>
              <a:t>насилие в процессе взаимодействия. </a:t>
            </a:r>
            <a:endParaRPr lang="ru-RU" dirty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Непризнание </a:t>
            </a:r>
            <a:r>
              <a:rPr lang="ru-RU" b="1" dirty="0" err="1"/>
              <a:t>референтной</a:t>
            </a:r>
            <a:r>
              <a:rPr lang="ru-RU" b="1" dirty="0"/>
              <a:t> значимости </a:t>
            </a:r>
            <a:r>
              <a:rPr lang="ru-RU" dirty="0"/>
              <a:t>образовательной среды </a:t>
            </a:r>
            <a:r>
              <a:rPr lang="ru-RU" dirty="0" smtClean="0"/>
              <a:t>образовательного </a:t>
            </a:r>
            <a:r>
              <a:rPr lang="ru-RU" dirty="0"/>
              <a:t>учреждения</a:t>
            </a:r>
            <a:r>
              <a:rPr lang="ru-RU" dirty="0" smtClean="0"/>
              <a:t>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b="1" dirty="0"/>
              <a:t>Отсутствие удовлетворенности </a:t>
            </a:r>
            <a:r>
              <a:rPr lang="ru-RU" dirty="0"/>
              <a:t>в личностно-доверительном общении и основными характеристиками процесса взаимодействия всех участников </a:t>
            </a:r>
            <a:r>
              <a:rPr lang="ru-RU" dirty="0" smtClean="0"/>
              <a:t>образовательной </a:t>
            </a:r>
            <a:r>
              <a:rPr lang="ru-RU" dirty="0"/>
              <a:t>среды </a:t>
            </a:r>
            <a:endParaRPr lang="ru-RU" dirty="0" smtClean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Н</a:t>
            </a:r>
            <a:r>
              <a:rPr lang="ru-RU" b="1" dirty="0" smtClean="0"/>
              <a:t>едостаточное развитие </a:t>
            </a:r>
            <a:r>
              <a:rPr lang="ru-RU" b="1" dirty="0"/>
              <a:t>системы психологической помощи </a:t>
            </a:r>
            <a:r>
              <a:rPr lang="ru-RU" dirty="0"/>
              <a:t>в </a:t>
            </a:r>
            <a:r>
              <a:rPr lang="ru-RU" dirty="0" smtClean="0"/>
              <a:t>образовательном учреждении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Эмоциональное выгорание педагогов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89240"/>
            <a:ext cx="1584647" cy="106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332656"/>
            <a:ext cx="749935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Технологическая модель психологически безопасной </a:t>
            </a:r>
            <a:r>
              <a:rPr lang="ru-RU" sz="2400" dirty="0" smtClean="0"/>
              <a:t>образовательной </a:t>
            </a:r>
            <a:r>
              <a:rPr lang="ru-RU" sz="2400" dirty="0"/>
              <a:t>среды 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29050"/>
            <a:ext cx="5076000" cy="5301598"/>
          </a:xfrm>
          <a:prstGeom prst="rect">
            <a:avLst/>
          </a:prstGeom>
        </p:spPr>
      </p:pic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79712" y="2996952"/>
            <a:ext cx="7530802" cy="4338638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5120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185" y="5661248"/>
            <a:ext cx="1245815" cy="9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529513" cy="1282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/>
              <a:t>Направления деятельности </a:t>
            </a:r>
            <a:r>
              <a:rPr lang="ru-RU" sz="2800" b="1" dirty="0" smtClean="0"/>
              <a:t>по </a:t>
            </a:r>
            <a:r>
              <a:rPr lang="ru-RU" sz="2800" b="1" dirty="0"/>
              <a:t>обеспечению психологической безопасности в образовательной среде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idx="4294967295"/>
          </p:nvPr>
        </p:nvSpPr>
        <p:spPr>
          <a:xfrm>
            <a:off x="1331913" y="1557338"/>
            <a:ext cx="7561262" cy="484663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Психолого-медико-педагогическое обследование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Психологическая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профилактика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Психологическое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консультирование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Психологическая коррекция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Социально-психолого-педагогическое сопровождение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Информационно-методическое  сопровождение </a:t>
            </a:r>
          </a:p>
        </p:txBody>
      </p:sp>
      <p:pic>
        <p:nvPicPr>
          <p:cNvPr id="5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445125"/>
            <a:ext cx="17287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529513" cy="1282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/>
              <a:t>Основные направления деятельности ППМС-центра по обеспечению психологической безопасности в образовательной среде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idx="4294967295"/>
          </p:nvPr>
        </p:nvSpPr>
        <p:spPr>
          <a:xfrm>
            <a:off x="1331913" y="1557338"/>
            <a:ext cx="7561262" cy="4846637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2020-2021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ПМПК всего было обследовано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584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детей: ранний возраст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детей , дошкольный возраст 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234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детей, школьный возраст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333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ребёнок,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получающие(имеющие возможность получить) профессиональное образование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детей, высшее -1.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обследования детьми с ОВЗ являются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493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детей: ранний возраст – 8 детей, дошкольники – 231 детей, школьники –254 детей, получающие(имеющие возможность получить) профессиональное образование – 3 детей.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ru-RU" sz="2400" dirty="0"/>
          </a:p>
        </p:txBody>
      </p:sp>
      <p:pic>
        <p:nvPicPr>
          <p:cNvPr id="5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445125"/>
            <a:ext cx="17287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6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5616" y="0"/>
            <a:ext cx="7560072" cy="12969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/>
              <a:t>Основные направления деятельности ППМС-центра по обеспечению психологической безопасности в образовательной среде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4294967295"/>
          </p:nvPr>
        </p:nvSpPr>
        <p:spPr>
          <a:xfrm>
            <a:off x="1331640" y="1281715"/>
            <a:ext cx="7499350" cy="4835525"/>
          </a:xfrm>
        </p:spPr>
        <p:txBody>
          <a:bodyPr/>
          <a:lstStyle/>
          <a:p>
            <a:r>
              <a:rPr lang="ru-RU" sz="2400" b="1" dirty="0" smtClean="0"/>
              <a:t>Проведение семинаров для педагогов-организаторов ОУ района, МО педагогов-психологов и социальных педагогов :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Психологическое здоровье педагогов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»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Работа с детьми и подростками, склонными к суицидальному поведению»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Организация работы с детьми, склонными к совершению нарушений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»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Взаимодействие педагогов и родителей в преодолении «трудного» поведения детей» и т.д.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/>
              <a:t>(участвовали в течение года  57 педагогов)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3" descr="C:\Intel\Рабочий стол\Для презентации в Болгарию\ППМС-Центр Орл. рай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1512639" cy="1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9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1521</TotalTime>
  <Words>1987</Words>
  <Application>Microsoft Office PowerPoint</Application>
  <PresentationFormat>Экран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Corbel</vt:lpstr>
      <vt:lpstr>Gill Sans MT</vt:lpstr>
      <vt:lpstr>MinionPro-Regular</vt:lpstr>
      <vt:lpstr>MyriadPro-Semibold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Психологические угрозы образовательной среды В.А. Сухомлинский «Сердце отдаю детям»  </vt:lpstr>
      <vt:lpstr>Школьные факторы риска (М. Безруких) </vt:lpstr>
      <vt:lpstr>Угрозы психологической безопасности образовательной среды </vt:lpstr>
      <vt:lpstr>Технологическая модель психологически безопасной образовательной среды </vt:lpstr>
      <vt:lpstr>Направления деятельности по обеспечению психологической безопасности в образовательной среде</vt:lpstr>
      <vt:lpstr>Основные направления деятельности ППМС-центра по обеспечению психологической безопасности в образовательной среде</vt:lpstr>
      <vt:lpstr>Основные направления деятельности ППМС-центра по обеспечению психологической безопасности в образовательной среде</vt:lpstr>
      <vt:lpstr>Работа специалистов ППМС-центра по обеспечению психологической безопасности в ОУ</vt:lpstr>
      <vt:lpstr>Работа специалистов ППМС-центра по обеспечению психологической безопасности в ОУ</vt:lpstr>
      <vt:lpstr>Работа специалистов ППМС-центра по обеспечению психологической безопасности в ОУ</vt:lpstr>
      <vt:lpstr>Направления деятельности ППМС-центра по обеспечению психологической безопасности в образовательной среде</vt:lpstr>
      <vt:lpstr>ЧТО ВАЖНО ЗНАТЬ О ПРОБЛЕМЕ?</vt:lpstr>
      <vt:lpstr>Маркеры</vt:lpstr>
      <vt:lpstr>МАРКЕРЫ УВЛЕЧЕНИЯ УЧАЩИХСЯ СУИЦИДАЛЬНЫМИ ПРАКТИКАМИ</vt:lpstr>
      <vt:lpstr>МАРКЕРЫ УВЛЕЧЕНИЯ УЧАЩИХСЯ СУИЦИДАЛЬНЫМИ ПРАКТИКАМИ</vt:lpstr>
      <vt:lpstr>МАРКЕРЫ УВЛЕЧЕНИЯ УЧАЩИХСЯ СУИЦИДАЛЬНЫМИ ПРАКТИКАМИ</vt:lpstr>
      <vt:lpstr>МАРКЕРЫ УВЛЕЧЕНИЯ УЧАЩИХСЯ СУБКУЛЬТУРОЙ «КОЛУМБАЙН» (скулшутинг)</vt:lpstr>
      <vt:lpstr>МАРКЕРЫ УВЛЕЧЕНИЯ УЧАЩИХСЯ СУБКУЛЬТУРОЙ «КОЛУМБАЙН»</vt:lpstr>
      <vt:lpstr>МАРКЕРЫ УВЛЕЧЕНИЯ УЧАЩИХСЯ УЛЬТРАПРАВОЙ ИДЕОЛОГИЕЙ</vt:lpstr>
      <vt:lpstr>МАРКЕРЫ УВЛЕЧЕНИЯ УЧАЩИХСЯ УЛЬТРАПРАВОЙ ИДЕОЛОГИЕЙ</vt:lpstr>
      <vt:lpstr>Алгоритм работы  ПРИ ВЫЯВЛЕНИИ УГРОЗЫ СУИЦИДАЛЬНОГО ПОВЕДЕНИЯ</vt:lpstr>
      <vt:lpstr>Алгоритм работы  ПРИ ВЫЯВЛЕНИИ УГРОЗЫ ПРОТИВОПРАВНОЙ ДЕЯТЕЛЬНОСТИ  ОПАСНОЙ ДЛЯ ЖИЗНИ И ЗДОРОВЬЯ УЧАЩЕГОСЯ И ДРУГИХ ЛЮДЕЙ</vt:lpstr>
      <vt:lpstr>Алгоритм работы  ПРИ ВЫЯВЛЕНИИ ПРИЗНАКОВ СОЛИДАРИЗАЦИИ С ДЕСТРУКТИВНЫМИ СООБЩЕСТВАМИ И ДВИЖЕНИЯМИ</vt:lpstr>
      <vt:lpstr>Министерство образования и науки Российской Федерации Департамент государственной политики в сфере защиты прав детей ФГБНУ «Центр защиты прав и интересов детей»</vt:lpstr>
      <vt:lpstr>ОБЕСПЕЧЕНИЕ ПСИХОЛОГИЧЕСКОЙ БЕЗОПАСНОСТИ ОБРАЗОВАТЕЛЬНОЙ СРЕДЫ ( МЕТОДИЧЕСКИЕ РЕКОМЕНДАЦИИ ДЛЯ РУКОВОДИТЕЛЕЙ ОБЩЕОБРАЗОВАТЕЛЬНЫХ ОРГАНИЗАЦИЙ) </vt:lpstr>
      <vt:lpstr>Презентация PowerPoint</vt:lpstr>
      <vt:lpstr>ОБЕСПЕЧЕНИЕ ПСИХОЛОГИЧЕСКОЙ БЕЗОПАСНОСТИ В ДЕТСКО-ПОДРОСТКОВОЙ СРЕДЕ (МЕТОДИЧЕСКИЕ РЕКОМЕНДАЦИИ ДЛЯ ПЕДАГОГОВ ОБЩЕОБРАЗОВАТЕЛЬНЫХ ОРГАНИЗАЦИЙ)</vt:lpstr>
      <vt:lpstr>Презентация PowerPoint</vt:lpstr>
      <vt:lpstr>ОБЕСПЕЧЕНИЕ ПСИХОЛОГИЧЕСКОЙ БЕЗОПАСНОСТИ ОБРАЗОВАТЕЛЬНОЙ СРЕДЫ (МЕТОДИЧЕСКИЕ РЕКОМЕНДАЦИИ ДЛЯ ПСИХОЛОГОВ ОБЩЕОБРАЗОВАТЕЛЬНЫХ ОРГАНИЗАЦИЙ)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216</cp:revision>
  <dcterms:created xsi:type="dcterms:W3CDTF">2016-10-08T10:27:54Z</dcterms:created>
  <dcterms:modified xsi:type="dcterms:W3CDTF">2021-10-07T09:10:21Z</dcterms:modified>
</cp:coreProperties>
</file>